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51" r:id="rId1"/>
  </p:sldMasterIdLst>
  <p:notesMasterIdLst>
    <p:notesMasterId r:id="rId40"/>
  </p:notesMasterIdLst>
  <p:handoutMasterIdLst>
    <p:handoutMasterId r:id="rId41"/>
  </p:handoutMasterIdLst>
  <p:sldIdLst>
    <p:sldId id="755" r:id="rId2"/>
    <p:sldId id="956" r:id="rId3"/>
    <p:sldId id="756" r:id="rId4"/>
    <p:sldId id="758" r:id="rId5"/>
    <p:sldId id="757" r:id="rId6"/>
    <p:sldId id="759" r:id="rId7"/>
    <p:sldId id="760" r:id="rId8"/>
    <p:sldId id="761" r:id="rId9"/>
    <p:sldId id="762" r:id="rId10"/>
    <p:sldId id="763" r:id="rId11"/>
    <p:sldId id="764" r:id="rId12"/>
    <p:sldId id="765" r:id="rId13"/>
    <p:sldId id="766" r:id="rId14"/>
    <p:sldId id="767" r:id="rId15"/>
    <p:sldId id="768" r:id="rId16"/>
    <p:sldId id="769" r:id="rId17"/>
    <p:sldId id="770" r:id="rId18"/>
    <p:sldId id="771" r:id="rId19"/>
    <p:sldId id="772" r:id="rId20"/>
    <p:sldId id="773" r:id="rId21"/>
    <p:sldId id="774" r:id="rId22"/>
    <p:sldId id="775" r:id="rId23"/>
    <p:sldId id="776" r:id="rId24"/>
    <p:sldId id="777" r:id="rId25"/>
    <p:sldId id="778" r:id="rId26"/>
    <p:sldId id="779" r:id="rId27"/>
    <p:sldId id="780" r:id="rId28"/>
    <p:sldId id="781" r:id="rId29"/>
    <p:sldId id="782" r:id="rId30"/>
    <p:sldId id="783" r:id="rId31"/>
    <p:sldId id="784" r:id="rId32"/>
    <p:sldId id="785" r:id="rId33"/>
    <p:sldId id="786" r:id="rId34"/>
    <p:sldId id="787" r:id="rId35"/>
    <p:sldId id="788" r:id="rId36"/>
    <p:sldId id="789" r:id="rId37"/>
    <p:sldId id="790" r:id="rId38"/>
    <p:sldId id="791" r:id="rId3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3" userDrawn="1">
          <p15:clr>
            <a:srgbClr val="A4A3A4"/>
          </p15:clr>
        </p15:guide>
        <p15:guide id="2" pos="31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5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94"/>
    <a:srgbClr val="BFBFBF"/>
    <a:srgbClr val="DADADA"/>
    <a:srgbClr val="4E4F50"/>
    <a:srgbClr val="9A6A33"/>
    <a:srgbClr val="F2F2F2"/>
    <a:srgbClr val="484848"/>
    <a:srgbClr val="E7E7E7"/>
    <a:srgbClr val="D9534F"/>
    <a:srgbClr val="5CB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68" autoAdjust="0"/>
    <p:restoredTop sz="95281" autoAdjust="0"/>
  </p:normalViewPr>
  <p:slideViewPr>
    <p:cSldViewPr snapToGrid="0">
      <p:cViewPr varScale="1">
        <p:scale>
          <a:sx n="87" d="100"/>
          <a:sy n="87" d="100"/>
        </p:scale>
        <p:origin x="566" y="62"/>
      </p:cViewPr>
      <p:guideLst>
        <p:guide orient="horz" pos="943"/>
        <p:guide pos="311"/>
        <p:guide pos="3840"/>
        <p:guide orient="horz" pos="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1649" y="-53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B5CA3-86B9-44AF-997A-F368F4B85BC8}" type="doc">
      <dgm:prSet loTypeId="urn:microsoft.com/office/officeart/2005/8/layout/cycle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800596D-F4EA-464D-9FD0-88F02E912F81}">
      <dgm:prSet phldrT="[Text]" custT="1"/>
      <dgm:spPr/>
      <dgm:t>
        <a:bodyPr/>
        <a:lstStyle/>
        <a:p>
          <a:r>
            <a:rPr lang="en-IN" sz="900" dirty="0">
              <a:latin typeface="Arial Narrow" panose="020B0606020202030204" pitchFamily="34" charset="0"/>
            </a:rPr>
            <a:t>Quarterly WSO/ ESO angels Award announcement</a:t>
          </a:r>
          <a:endParaRPr lang="es-ES" sz="900" dirty="0">
            <a:latin typeface="Arial Narrow" panose="020B0606020202030204" pitchFamily="34" charset="0"/>
          </a:endParaRPr>
        </a:p>
      </dgm:t>
    </dgm:pt>
    <dgm:pt modelId="{0709165C-8C7F-4DE6-B2FF-43EDAF59E243}" type="parTrans" cxnId="{BC9D334E-9D89-4977-B615-46ADCDD87ACD}">
      <dgm:prSet/>
      <dgm:spPr/>
      <dgm:t>
        <a:bodyPr/>
        <a:lstStyle/>
        <a:p>
          <a:endParaRPr lang="en-US"/>
        </a:p>
      </dgm:t>
    </dgm:pt>
    <dgm:pt modelId="{004D96C9-E723-4E76-9B18-B5684E017C0A}" type="sibTrans" cxnId="{BC9D334E-9D89-4977-B615-46ADCDD87ACD}">
      <dgm:prSet/>
      <dgm:spPr/>
      <dgm:t>
        <a:bodyPr/>
        <a:lstStyle/>
        <a:p>
          <a:endParaRPr lang="en-US"/>
        </a:p>
      </dgm:t>
    </dgm:pt>
    <dgm:pt modelId="{53847C4A-4935-44F8-BA3D-ED480E25A285}">
      <dgm:prSet phldrT="[Text]" custT="1"/>
      <dgm:spPr/>
      <dgm:t>
        <a:bodyPr/>
        <a:lstStyle/>
        <a:p>
          <a:r>
            <a:rPr lang="en-IN" sz="900" dirty="0">
              <a:latin typeface="Arial Narrow" panose="020B0606020202030204" pitchFamily="34" charset="0"/>
            </a:rPr>
            <a:t>Hospital monitors and enters data in RES-Q on a continuous basis</a:t>
          </a:r>
          <a:endParaRPr lang="es-ES" sz="900" dirty="0">
            <a:latin typeface="Arial Narrow" panose="020B0606020202030204" pitchFamily="34" charset="0"/>
          </a:endParaRPr>
        </a:p>
      </dgm:t>
    </dgm:pt>
    <dgm:pt modelId="{E2F8E469-9C2E-493C-B1BF-DFBEED1FE2C7}" type="parTrans" cxnId="{7ED47E2C-CA7F-4951-9959-ACD7BCF7F74D}">
      <dgm:prSet/>
      <dgm:spPr/>
      <dgm:t>
        <a:bodyPr/>
        <a:lstStyle/>
        <a:p>
          <a:endParaRPr lang="en-US"/>
        </a:p>
      </dgm:t>
    </dgm:pt>
    <dgm:pt modelId="{2ADD8A86-9FB7-4C27-9474-7F54AFB2909C}" type="sibTrans" cxnId="{7ED47E2C-CA7F-4951-9959-ACD7BCF7F74D}">
      <dgm:prSet/>
      <dgm:spPr/>
      <dgm:t>
        <a:bodyPr/>
        <a:lstStyle/>
        <a:p>
          <a:endParaRPr lang="en-US"/>
        </a:p>
      </dgm:t>
    </dgm:pt>
    <dgm:pt modelId="{62B100F1-F8FD-4AF3-A71C-FE2AD0C2D049}">
      <dgm:prSet phldrT="[Text]" custT="1"/>
      <dgm:spPr/>
      <dgm:t>
        <a:bodyPr/>
        <a:lstStyle/>
        <a:p>
          <a:r>
            <a:rPr lang="en-IN" sz="900" dirty="0">
              <a:latin typeface="Arial Narrow" panose="020B0606020202030204" pitchFamily="34" charset="0"/>
            </a:rPr>
            <a:t>Data gets automatically stored in RES-Q database with live dashboards </a:t>
          </a:r>
          <a:endParaRPr lang="es-ES" sz="900" dirty="0">
            <a:latin typeface="Arial Narrow" panose="020B0606020202030204" pitchFamily="34" charset="0"/>
          </a:endParaRPr>
        </a:p>
      </dgm:t>
    </dgm:pt>
    <dgm:pt modelId="{2133C086-34D9-4D6A-993A-2D9A892CC932}" type="parTrans" cxnId="{DA170B51-D57A-44C8-94A6-50D166643D6C}">
      <dgm:prSet/>
      <dgm:spPr/>
      <dgm:t>
        <a:bodyPr/>
        <a:lstStyle/>
        <a:p>
          <a:endParaRPr lang="en-US"/>
        </a:p>
      </dgm:t>
    </dgm:pt>
    <dgm:pt modelId="{5C3047D8-E152-4E48-AD2F-4B6C106D6F1E}" type="sibTrans" cxnId="{DA170B51-D57A-44C8-94A6-50D166643D6C}">
      <dgm:prSet/>
      <dgm:spPr/>
      <dgm:t>
        <a:bodyPr/>
        <a:lstStyle/>
        <a:p>
          <a:endParaRPr lang="en-US"/>
        </a:p>
      </dgm:t>
    </dgm:pt>
    <dgm:pt modelId="{5080FB47-47FC-4A7F-B812-ED33EF4036DE}">
      <dgm:prSet phldrT="[Text]" custT="1"/>
      <dgm:spPr/>
      <dgm:t>
        <a:bodyPr/>
        <a:lstStyle/>
        <a:p>
          <a:r>
            <a:rPr lang="en-IN" sz="900" dirty="0">
              <a:latin typeface="Arial Narrow" panose="020B0606020202030204" pitchFamily="34" charset="0"/>
            </a:rPr>
            <a:t>Award portal updated at end of every quarter &amp; notified to NC</a:t>
          </a:r>
          <a:endParaRPr lang="es-ES" sz="900" dirty="0">
            <a:latin typeface="Arial Narrow" panose="020B0606020202030204" pitchFamily="34" charset="0"/>
          </a:endParaRPr>
        </a:p>
      </dgm:t>
    </dgm:pt>
    <dgm:pt modelId="{65363B65-5D71-47B3-B45F-C1F97EEFE163}" type="parTrans" cxnId="{C2690F56-E8AD-4228-AC6F-C929C2CDC37F}">
      <dgm:prSet/>
      <dgm:spPr/>
      <dgm:t>
        <a:bodyPr/>
        <a:lstStyle/>
        <a:p>
          <a:endParaRPr lang="en-US"/>
        </a:p>
      </dgm:t>
    </dgm:pt>
    <dgm:pt modelId="{DA785259-706B-4217-A6D6-E41976C415A4}" type="sibTrans" cxnId="{C2690F56-E8AD-4228-AC6F-C929C2CDC37F}">
      <dgm:prSet/>
      <dgm:spPr/>
      <dgm:t>
        <a:bodyPr/>
        <a:lstStyle/>
        <a:p>
          <a:endParaRPr lang="en-US"/>
        </a:p>
      </dgm:t>
    </dgm:pt>
    <dgm:pt modelId="{1771A94D-E76E-401A-9086-73B61B79266C}">
      <dgm:prSet phldrT="[Text]"/>
      <dgm:spPr/>
      <dgm:t>
        <a:bodyPr/>
        <a:lstStyle/>
        <a:p>
          <a:r>
            <a:rPr lang="en-IN" dirty="0">
              <a:latin typeface="Arial Narrow" panose="020B0606020202030204" pitchFamily="34" charset="0"/>
            </a:rPr>
            <a:t>RES-Q national coordinators  validates &amp; approves</a:t>
          </a:r>
          <a:endParaRPr lang="es-ES" dirty="0">
            <a:latin typeface="Arial Narrow" panose="020B0606020202030204" pitchFamily="34" charset="0"/>
          </a:endParaRPr>
        </a:p>
      </dgm:t>
    </dgm:pt>
    <dgm:pt modelId="{533E7BEC-0F00-42C2-94D6-641339562D56}" type="parTrans" cxnId="{FC7AEC65-B7E3-4722-813B-308C8A1320E9}">
      <dgm:prSet/>
      <dgm:spPr/>
      <dgm:t>
        <a:bodyPr/>
        <a:lstStyle/>
        <a:p>
          <a:endParaRPr lang="en-US"/>
        </a:p>
      </dgm:t>
    </dgm:pt>
    <dgm:pt modelId="{5344AC63-1070-4317-ADAD-13705DEA9177}" type="sibTrans" cxnId="{FC7AEC65-B7E3-4722-813B-308C8A1320E9}">
      <dgm:prSet/>
      <dgm:spPr/>
      <dgm:t>
        <a:bodyPr/>
        <a:lstStyle/>
        <a:p>
          <a:endParaRPr lang="en-US"/>
        </a:p>
      </dgm:t>
    </dgm:pt>
    <dgm:pt modelId="{446FF78A-147D-4567-AEE6-39A1E60E279E}">
      <dgm:prSet phldrT="[Text]" custT="1"/>
      <dgm:spPr/>
      <dgm:t>
        <a:bodyPr/>
        <a:lstStyle/>
        <a:p>
          <a:r>
            <a:rPr lang="en-IN" sz="900" dirty="0">
              <a:latin typeface="Arial Narrow" panose="020B0606020202030204" pitchFamily="34" charset="0"/>
            </a:rPr>
            <a:t>Post approval from NC sent to ESO/ WSO committee for final approval</a:t>
          </a:r>
          <a:endParaRPr lang="es-ES" sz="900" dirty="0">
            <a:latin typeface="Arial Narrow" panose="020B0606020202030204" pitchFamily="34" charset="0"/>
          </a:endParaRPr>
        </a:p>
      </dgm:t>
    </dgm:pt>
    <dgm:pt modelId="{E55BDAA7-FDA5-4ABF-9E63-B65E8BED11A3}" type="parTrans" cxnId="{B40507F4-8031-4BEA-8239-9A66401E9B21}">
      <dgm:prSet/>
      <dgm:spPr/>
      <dgm:t>
        <a:bodyPr/>
        <a:lstStyle/>
        <a:p>
          <a:endParaRPr lang="en-US"/>
        </a:p>
      </dgm:t>
    </dgm:pt>
    <dgm:pt modelId="{E19C966D-39C5-4811-AFD6-2222061FC460}" type="sibTrans" cxnId="{B40507F4-8031-4BEA-8239-9A66401E9B21}">
      <dgm:prSet/>
      <dgm:spPr/>
      <dgm:t>
        <a:bodyPr/>
        <a:lstStyle/>
        <a:p>
          <a:endParaRPr lang="en-US"/>
        </a:p>
      </dgm:t>
    </dgm:pt>
    <dgm:pt modelId="{47351931-14E4-407A-9B42-F41546E4273F}" type="pres">
      <dgm:prSet presAssocID="{FAAB5CA3-86B9-44AF-997A-F368F4B85BC8}" presName="cycle" presStyleCnt="0">
        <dgm:presLayoutVars>
          <dgm:dir/>
          <dgm:resizeHandles val="exact"/>
        </dgm:presLayoutVars>
      </dgm:prSet>
      <dgm:spPr/>
    </dgm:pt>
    <dgm:pt modelId="{C6661318-58D4-49D3-984D-06BED05478A0}" type="pres">
      <dgm:prSet presAssocID="{D800596D-F4EA-464D-9FD0-88F02E912F81}" presName="node" presStyleLbl="node1" presStyleIdx="0" presStyleCnt="6" custScaleX="128177" custScaleY="61471">
        <dgm:presLayoutVars>
          <dgm:bulletEnabled val="1"/>
        </dgm:presLayoutVars>
      </dgm:prSet>
      <dgm:spPr/>
    </dgm:pt>
    <dgm:pt modelId="{89DA506A-4403-43E5-B1E8-E1C29E700391}" type="pres">
      <dgm:prSet presAssocID="{D800596D-F4EA-464D-9FD0-88F02E912F81}" presName="spNode" presStyleCnt="0"/>
      <dgm:spPr/>
    </dgm:pt>
    <dgm:pt modelId="{40828599-4B0F-4A4C-AF02-E51435E585EF}" type="pres">
      <dgm:prSet presAssocID="{004D96C9-E723-4E76-9B18-B5684E017C0A}" presName="sibTrans" presStyleLbl="sibTrans1D1" presStyleIdx="0" presStyleCnt="6"/>
      <dgm:spPr/>
    </dgm:pt>
    <dgm:pt modelId="{EB5A9E0D-9229-4B6B-A12E-BBE9F9AE5353}" type="pres">
      <dgm:prSet presAssocID="{53847C4A-4935-44F8-BA3D-ED480E25A285}" presName="node" presStyleLbl="node1" presStyleIdx="1" presStyleCnt="6" custScaleX="145800" custScaleY="51860" custRadScaleRad="97856" custRadScaleInc="21458">
        <dgm:presLayoutVars>
          <dgm:bulletEnabled val="1"/>
        </dgm:presLayoutVars>
      </dgm:prSet>
      <dgm:spPr/>
    </dgm:pt>
    <dgm:pt modelId="{AE3ED16B-F5C5-4AA7-91FD-EB213AAABF7D}" type="pres">
      <dgm:prSet presAssocID="{53847C4A-4935-44F8-BA3D-ED480E25A285}" presName="spNode" presStyleCnt="0"/>
      <dgm:spPr/>
    </dgm:pt>
    <dgm:pt modelId="{E2F0309C-FC7C-40BE-9429-6AED01EE6111}" type="pres">
      <dgm:prSet presAssocID="{2ADD8A86-9FB7-4C27-9474-7F54AFB2909C}" presName="sibTrans" presStyleLbl="sibTrans1D1" presStyleIdx="1" presStyleCnt="6"/>
      <dgm:spPr/>
    </dgm:pt>
    <dgm:pt modelId="{65629AA3-3074-432D-A23C-9445B59AA981}" type="pres">
      <dgm:prSet presAssocID="{62B100F1-F8FD-4AF3-A71C-FE2AD0C2D049}" presName="node" presStyleLbl="node1" presStyleIdx="2" presStyleCnt="6" custScaleX="146478" custScaleY="51887">
        <dgm:presLayoutVars>
          <dgm:bulletEnabled val="1"/>
        </dgm:presLayoutVars>
      </dgm:prSet>
      <dgm:spPr/>
    </dgm:pt>
    <dgm:pt modelId="{78ABBDC0-603F-45E2-A2DD-D6CE439B90C5}" type="pres">
      <dgm:prSet presAssocID="{62B100F1-F8FD-4AF3-A71C-FE2AD0C2D049}" presName="spNode" presStyleCnt="0"/>
      <dgm:spPr/>
    </dgm:pt>
    <dgm:pt modelId="{21334D22-D292-4513-8C0D-9776E797DF5A}" type="pres">
      <dgm:prSet presAssocID="{5C3047D8-E152-4E48-AD2F-4B6C106D6F1E}" presName="sibTrans" presStyleLbl="sibTrans1D1" presStyleIdx="2" presStyleCnt="6"/>
      <dgm:spPr/>
    </dgm:pt>
    <dgm:pt modelId="{48071D7C-6E32-4EAB-81CB-B9ECEC55EACD}" type="pres">
      <dgm:prSet presAssocID="{5080FB47-47FC-4A7F-B812-ED33EF4036DE}" presName="node" presStyleLbl="node1" presStyleIdx="3" presStyleCnt="6" custScaleX="125796" custScaleY="59012">
        <dgm:presLayoutVars>
          <dgm:bulletEnabled val="1"/>
        </dgm:presLayoutVars>
      </dgm:prSet>
      <dgm:spPr/>
    </dgm:pt>
    <dgm:pt modelId="{0C9F545C-1BBB-45CC-883B-FA358786A681}" type="pres">
      <dgm:prSet presAssocID="{5080FB47-47FC-4A7F-B812-ED33EF4036DE}" presName="spNode" presStyleCnt="0"/>
      <dgm:spPr/>
    </dgm:pt>
    <dgm:pt modelId="{D19CD56A-6482-4F76-8D37-7EAA4672CC07}" type="pres">
      <dgm:prSet presAssocID="{DA785259-706B-4217-A6D6-E41976C415A4}" presName="sibTrans" presStyleLbl="sibTrans1D1" presStyleIdx="3" presStyleCnt="6"/>
      <dgm:spPr/>
    </dgm:pt>
    <dgm:pt modelId="{95630498-77DB-4450-B672-FFDA018F33F0}" type="pres">
      <dgm:prSet presAssocID="{1771A94D-E76E-401A-9086-73B61B79266C}" presName="node" presStyleLbl="node1" presStyleIdx="4" presStyleCnt="6" custScaleX="117900" custScaleY="63917">
        <dgm:presLayoutVars>
          <dgm:bulletEnabled val="1"/>
        </dgm:presLayoutVars>
      </dgm:prSet>
      <dgm:spPr/>
    </dgm:pt>
    <dgm:pt modelId="{7F692C08-515F-494A-8291-099E4B11FAF6}" type="pres">
      <dgm:prSet presAssocID="{1771A94D-E76E-401A-9086-73B61B79266C}" presName="spNode" presStyleCnt="0"/>
      <dgm:spPr/>
    </dgm:pt>
    <dgm:pt modelId="{09534C0C-A08E-455B-8606-54FB713FD906}" type="pres">
      <dgm:prSet presAssocID="{5344AC63-1070-4317-ADAD-13705DEA9177}" presName="sibTrans" presStyleLbl="sibTrans1D1" presStyleIdx="4" presStyleCnt="6"/>
      <dgm:spPr/>
    </dgm:pt>
    <dgm:pt modelId="{4E19348E-83F6-47DB-9CB0-8C54801F3D0B}" type="pres">
      <dgm:prSet presAssocID="{446FF78A-147D-4567-AEE6-39A1E60E279E}" presName="node" presStyleLbl="node1" presStyleIdx="5" presStyleCnt="6" custScaleX="124333" custScaleY="68100">
        <dgm:presLayoutVars>
          <dgm:bulletEnabled val="1"/>
        </dgm:presLayoutVars>
      </dgm:prSet>
      <dgm:spPr/>
    </dgm:pt>
    <dgm:pt modelId="{6CC55699-FC49-4D51-90C7-229F773E1A91}" type="pres">
      <dgm:prSet presAssocID="{446FF78A-147D-4567-AEE6-39A1E60E279E}" presName="spNode" presStyleCnt="0"/>
      <dgm:spPr/>
    </dgm:pt>
    <dgm:pt modelId="{5556FB01-A9E5-455D-B0B9-16B1AFA73C2C}" type="pres">
      <dgm:prSet presAssocID="{E19C966D-39C5-4811-AFD6-2222061FC460}" presName="sibTrans" presStyleLbl="sibTrans1D1" presStyleIdx="5" presStyleCnt="6"/>
      <dgm:spPr/>
    </dgm:pt>
  </dgm:ptLst>
  <dgm:cxnLst>
    <dgm:cxn modelId="{25277E04-66F2-4D51-91DB-8D6AE285F5F8}" type="presOf" srcId="{1771A94D-E76E-401A-9086-73B61B79266C}" destId="{95630498-77DB-4450-B672-FFDA018F33F0}" srcOrd="0" destOrd="0" presId="urn:microsoft.com/office/officeart/2005/8/layout/cycle5"/>
    <dgm:cxn modelId="{A75CD107-79CE-4317-8FC5-27E0D3271C76}" type="presOf" srcId="{FAAB5CA3-86B9-44AF-997A-F368F4B85BC8}" destId="{47351931-14E4-407A-9B42-F41546E4273F}" srcOrd="0" destOrd="0" presId="urn:microsoft.com/office/officeart/2005/8/layout/cycle5"/>
    <dgm:cxn modelId="{05C31513-FB02-482D-9C46-BB2EEB8C0E49}" type="presOf" srcId="{5344AC63-1070-4317-ADAD-13705DEA9177}" destId="{09534C0C-A08E-455B-8606-54FB713FD906}" srcOrd="0" destOrd="0" presId="urn:microsoft.com/office/officeart/2005/8/layout/cycle5"/>
    <dgm:cxn modelId="{7299D725-843B-4FAA-8145-82BC47D33E3C}" type="presOf" srcId="{004D96C9-E723-4E76-9B18-B5684E017C0A}" destId="{40828599-4B0F-4A4C-AF02-E51435E585EF}" srcOrd="0" destOrd="0" presId="urn:microsoft.com/office/officeart/2005/8/layout/cycle5"/>
    <dgm:cxn modelId="{7ED47E2C-CA7F-4951-9959-ACD7BCF7F74D}" srcId="{FAAB5CA3-86B9-44AF-997A-F368F4B85BC8}" destId="{53847C4A-4935-44F8-BA3D-ED480E25A285}" srcOrd="1" destOrd="0" parTransId="{E2F8E469-9C2E-493C-B1BF-DFBEED1FE2C7}" sibTransId="{2ADD8A86-9FB7-4C27-9474-7F54AFB2909C}"/>
    <dgm:cxn modelId="{FC7AEC65-B7E3-4722-813B-308C8A1320E9}" srcId="{FAAB5CA3-86B9-44AF-997A-F368F4B85BC8}" destId="{1771A94D-E76E-401A-9086-73B61B79266C}" srcOrd="4" destOrd="0" parTransId="{533E7BEC-0F00-42C2-94D6-641339562D56}" sibTransId="{5344AC63-1070-4317-ADAD-13705DEA9177}"/>
    <dgm:cxn modelId="{B1AEAE46-63C3-4223-9F85-27F39B8F6982}" type="presOf" srcId="{DA785259-706B-4217-A6D6-E41976C415A4}" destId="{D19CD56A-6482-4F76-8D37-7EAA4672CC07}" srcOrd="0" destOrd="0" presId="urn:microsoft.com/office/officeart/2005/8/layout/cycle5"/>
    <dgm:cxn modelId="{BC9D334E-9D89-4977-B615-46ADCDD87ACD}" srcId="{FAAB5CA3-86B9-44AF-997A-F368F4B85BC8}" destId="{D800596D-F4EA-464D-9FD0-88F02E912F81}" srcOrd="0" destOrd="0" parTransId="{0709165C-8C7F-4DE6-B2FF-43EDAF59E243}" sibTransId="{004D96C9-E723-4E76-9B18-B5684E017C0A}"/>
    <dgm:cxn modelId="{E208A54E-CA52-47BD-A527-2AC90ACFF87E}" type="presOf" srcId="{446FF78A-147D-4567-AEE6-39A1E60E279E}" destId="{4E19348E-83F6-47DB-9CB0-8C54801F3D0B}" srcOrd="0" destOrd="0" presId="urn:microsoft.com/office/officeart/2005/8/layout/cycle5"/>
    <dgm:cxn modelId="{DA170B51-D57A-44C8-94A6-50D166643D6C}" srcId="{FAAB5CA3-86B9-44AF-997A-F368F4B85BC8}" destId="{62B100F1-F8FD-4AF3-A71C-FE2AD0C2D049}" srcOrd="2" destOrd="0" parTransId="{2133C086-34D9-4D6A-993A-2D9A892CC932}" sibTransId="{5C3047D8-E152-4E48-AD2F-4B6C106D6F1E}"/>
    <dgm:cxn modelId="{085C0874-470A-4390-B417-94AC57A325A4}" type="presOf" srcId="{62B100F1-F8FD-4AF3-A71C-FE2AD0C2D049}" destId="{65629AA3-3074-432D-A23C-9445B59AA981}" srcOrd="0" destOrd="0" presId="urn:microsoft.com/office/officeart/2005/8/layout/cycle5"/>
    <dgm:cxn modelId="{C2690F56-E8AD-4228-AC6F-C929C2CDC37F}" srcId="{FAAB5CA3-86B9-44AF-997A-F368F4B85BC8}" destId="{5080FB47-47FC-4A7F-B812-ED33EF4036DE}" srcOrd="3" destOrd="0" parTransId="{65363B65-5D71-47B3-B45F-C1F97EEFE163}" sibTransId="{DA785259-706B-4217-A6D6-E41976C415A4}"/>
    <dgm:cxn modelId="{545E1689-B2B4-4569-AAE9-8489B82DAC7B}" type="presOf" srcId="{2ADD8A86-9FB7-4C27-9474-7F54AFB2909C}" destId="{E2F0309C-FC7C-40BE-9429-6AED01EE6111}" srcOrd="0" destOrd="0" presId="urn:microsoft.com/office/officeart/2005/8/layout/cycle5"/>
    <dgm:cxn modelId="{0CAD75AC-83F0-4CFD-B1A1-90236DA8D9EA}" type="presOf" srcId="{5080FB47-47FC-4A7F-B812-ED33EF4036DE}" destId="{48071D7C-6E32-4EAB-81CB-B9ECEC55EACD}" srcOrd="0" destOrd="0" presId="urn:microsoft.com/office/officeart/2005/8/layout/cycle5"/>
    <dgm:cxn modelId="{B5D65EAF-7659-4079-B521-436770E797F6}" type="presOf" srcId="{D800596D-F4EA-464D-9FD0-88F02E912F81}" destId="{C6661318-58D4-49D3-984D-06BED05478A0}" srcOrd="0" destOrd="0" presId="urn:microsoft.com/office/officeart/2005/8/layout/cycle5"/>
    <dgm:cxn modelId="{442578B2-18BF-458D-BAB1-7B50773ACDE9}" type="presOf" srcId="{53847C4A-4935-44F8-BA3D-ED480E25A285}" destId="{EB5A9E0D-9229-4B6B-A12E-BBE9F9AE5353}" srcOrd="0" destOrd="0" presId="urn:microsoft.com/office/officeart/2005/8/layout/cycle5"/>
    <dgm:cxn modelId="{1E2267BB-480B-4C35-A324-5A0AED7B6C6E}" type="presOf" srcId="{5C3047D8-E152-4E48-AD2F-4B6C106D6F1E}" destId="{21334D22-D292-4513-8C0D-9776E797DF5A}" srcOrd="0" destOrd="0" presId="urn:microsoft.com/office/officeart/2005/8/layout/cycle5"/>
    <dgm:cxn modelId="{598DBDD6-F36C-4D8A-824F-77C290FA4714}" type="presOf" srcId="{E19C966D-39C5-4811-AFD6-2222061FC460}" destId="{5556FB01-A9E5-455D-B0B9-16B1AFA73C2C}" srcOrd="0" destOrd="0" presId="urn:microsoft.com/office/officeart/2005/8/layout/cycle5"/>
    <dgm:cxn modelId="{B40507F4-8031-4BEA-8239-9A66401E9B21}" srcId="{FAAB5CA3-86B9-44AF-997A-F368F4B85BC8}" destId="{446FF78A-147D-4567-AEE6-39A1E60E279E}" srcOrd="5" destOrd="0" parTransId="{E55BDAA7-FDA5-4ABF-9E63-B65E8BED11A3}" sibTransId="{E19C966D-39C5-4811-AFD6-2222061FC460}"/>
    <dgm:cxn modelId="{EEFD7FC1-2B0B-4C98-B4B9-8B1C39D68E7A}" type="presParOf" srcId="{47351931-14E4-407A-9B42-F41546E4273F}" destId="{C6661318-58D4-49D3-984D-06BED05478A0}" srcOrd="0" destOrd="0" presId="urn:microsoft.com/office/officeart/2005/8/layout/cycle5"/>
    <dgm:cxn modelId="{F6544BA5-3A23-4C1F-B7D3-14B772EA81F0}" type="presParOf" srcId="{47351931-14E4-407A-9B42-F41546E4273F}" destId="{89DA506A-4403-43E5-B1E8-E1C29E700391}" srcOrd="1" destOrd="0" presId="urn:microsoft.com/office/officeart/2005/8/layout/cycle5"/>
    <dgm:cxn modelId="{CC3F3DF3-84F1-47D6-851F-0A2330B1015F}" type="presParOf" srcId="{47351931-14E4-407A-9B42-F41546E4273F}" destId="{40828599-4B0F-4A4C-AF02-E51435E585EF}" srcOrd="2" destOrd="0" presId="urn:microsoft.com/office/officeart/2005/8/layout/cycle5"/>
    <dgm:cxn modelId="{EE48BD61-47A0-4A34-8FDD-CCA6A63FEBB8}" type="presParOf" srcId="{47351931-14E4-407A-9B42-F41546E4273F}" destId="{EB5A9E0D-9229-4B6B-A12E-BBE9F9AE5353}" srcOrd="3" destOrd="0" presId="urn:microsoft.com/office/officeart/2005/8/layout/cycle5"/>
    <dgm:cxn modelId="{CA146E87-D41D-47BB-8004-BB20C7414527}" type="presParOf" srcId="{47351931-14E4-407A-9B42-F41546E4273F}" destId="{AE3ED16B-F5C5-4AA7-91FD-EB213AAABF7D}" srcOrd="4" destOrd="0" presId="urn:microsoft.com/office/officeart/2005/8/layout/cycle5"/>
    <dgm:cxn modelId="{31978D34-1527-4F16-A5D9-39428E21D576}" type="presParOf" srcId="{47351931-14E4-407A-9B42-F41546E4273F}" destId="{E2F0309C-FC7C-40BE-9429-6AED01EE6111}" srcOrd="5" destOrd="0" presId="urn:microsoft.com/office/officeart/2005/8/layout/cycle5"/>
    <dgm:cxn modelId="{6C8928E3-F9DB-4394-B77E-E1DB91EA37E9}" type="presParOf" srcId="{47351931-14E4-407A-9B42-F41546E4273F}" destId="{65629AA3-3074-432D-A23C-9445B59AA981}" srcOrd="6" destOrd="0" presId="urn:microsoft.com/office/officeart/2005/8/layout/cycle5"/>
    <dgm:cxn modelId="{5C9AC9D4-3194-4FBC-858E-EA33DAC0F491}" type="presParOf" srcId="{47351931-14E4-407A-9B42-F41546E4273F}" destId="{78ABBDC0-603F-45E2-A2DD-D6CE439B90C5}" srcOrd="7" destOrd="0" presId="urn:microsoft.com/office/officeart/2005/8/layout/cycle5"/>
    <dgm:cxn modelId="{4D97F34D-B198-4725-86CA-33A6E52E0174}" type="presParOf" srcId="{47351931-14E4-407A-9B42-F41546E4273F}" destId="{21334D22-D292-4513-8C0D-9776E797DF5A}" srcOrd="8" destOrd="0" presId="urn:microsoft.com/office/officeart/2005/8/layout/cycle5"/>
    <dgm:cxn modelId="{FEAB4B21-8CE5-450E-86CD-EDAA423D928C}" type="presParOf" srcId="{47351931-14E4-407A-9B42-F41546E4273F}" destId="{48071D7C-6E32-4EAB-81CB-B9ECEC55EACD}" srcOrd="9" destOrd="0" presId="urn:microsoft.com/office/officeart/2005/8/layout/cycle5"/>
    <dgm:cxn modelId="{F287B2DE-26B8-4F85-AA0C-DDC18A329569}" type="presParOf" srcId="{47351931-14E4-407A-9B42-F41546E4273F}" destId="{0C9F545C-1BBB-45CC-883B-FA358786A681}" srcOrd="10" destOrd="0" presId="urn:microsoft.com/office/officeart/2005/8/layout/cycle5"/>
    <dgm:cxn modelId="{580723DF-ABBB-4D87-8989-686F83679792}" type="presParOf" srcId="{47351931-14E4-407A-9B42-F41546E4273F}" destId="{D19CD56A-6482-4F76-8D37-7EAA4672CC07}" srcOrd="11" destOrd="0" presId="urn:microsoft.com/office/officeart/2005/8/layout/cycle5"/>
    <dgm:cxn modelId="{3EABA742-3AA0-4BF2-9C17-B0DA4C5DFDA2}" type="presParOf" srcId="{47351931-14E4-407A-9B42-F41546E4273F}" destId="{95630498-77DB-4450-B672-FFDA018F33F0}" srcOrd="12" destOrd="0" presId="urn:microsoft.com/office/officeart/2005/8/layout/cycle5"/>
    <dgm:cxn modelId="{7DD573E6-8E22-467E-96FE-98C0E3F9C90B}" type="presParOf" srcId="{47351931-14E4-407A-9B42-F41546E4273F}" destId="{7F692C08-515F-494A-8291-099E4B11FAF6}" srcOrd="13" destOrd="0" presId="urn:microsoft.com/office/officeart/2005/8/layout/cycle5"/>
    <dgm:cxn modelId="{2F0C0FE8-827C-4B10-9711-DFFBAAABE6FB}" type="presParOf" srcId="{47351931-14E4-407A-9B42-F41546E4273F}" destId="{09534C0C-A08E-455B-8606-54FB713FD906}" srcOrd="14" destOrd="0" presId="urn:microsoft.com/office/officeart/2005/8/layout/cycle5"/>
    <dgm:cxn modelId="{A2EEF8A4-40A4-4D45-972C-768CD4036B29}" type="presParOf" srcId="{47351931-14E4-407A-9B42-F41546E4273F}" destId="{4E19348E-83F6-47DB-9CB0-8C54801F3D0B}" srcOrd="15" destOrd="0" presId="urn:microsoft.com/office/officeart/2005/8/layout/cycle5"/>
    <dgm:cxn modelId="{8F9FA193-2669-46E8-AFDE-FCBD50C64AFF}" type="presParOf" srcId="{47351931-14E4-407A-9B42-F41546E4273F}" destId="{6CC55699-FC49-4D51-90C7-229F773E1A91}" srcOrd="16" destOrd="0" presId="urn:microsoft.com/office/officeart/2005/8/layout/cycle5"/>
    <dgm:cxn modelId="{05704A86-04EF-423E-BF69-745408E1CB1A}" type="presParOf" srcId="{47351931-14E4-407A-9B42-F41546E4273F}" destId="{5556FB01-A9E5-455D-B0B9-16B1AFA73C2C}" srcOrd="17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61318-58D4-49D3-984D-06BED05478A0}">
      <dsp:nvSpPr>
        <dsp:cNvPr id="0" name=""/>
        <dsp:cNvSpPr/>
      </dsp:nvSpPr>
      <dsp:spPr>
        <a:xfrm>
          <a:off x="2873398" y="160469"/>
          <a:ext cx="1572382" cy="49015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latin typeface="Arial Narrow" panose="020B0606020202030204" pitchFamily="34" charset="0"/>
            </a:rPr>
            <a:t>Quarterly WSO/ ESO angels Award announcement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2897325" y="184396"/>
        <a:ext cx="1524528" cy="442299"/>
      </dsp:txXfrm>
    </dsp:sp>
    <dsp:sp modelId="{40828599-4B0F-4A4C-AF02-E51435E585EF}">
      <dsp:nvSpPr>
        <dsp:cNvPr id="0" name=""/>
        <dsp:cNvSpPr/>
      </dsp:nvSpPr>
      <dsp:spPr>
        <a:xfrm>
          <a:off x="1711845" y="372349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2912031" y="309156"/>
              </a:moveTo>
              <a:arcTo wR="1879343" hR="1879343" stAng="18199937" swAng="115573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A9E0D-9229-4B6B-A12E-BBE9F9AE5353}">
      <dsp:nvSpPr>
        <dsp:cNvPr id="0" name=""/>
        <dsp:cNvSpPr/>
      </dsp:nvSpPr>
      <dsp:spPr>
        <a:xfrm>
          <a:off x="4422315" y="1280367"/>
          <a:ext cx="1788569" cy="4135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latin typeface="Arial Narrow" panose="020B0606020202030204" pitchFamily="34" charset="0"/>
            </a:rPr>
            <a:t>Hospital monitors and enters data in RES-Q on a continuous basis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4442501" y="1300553"/>
        <a:ext cx="1748197" cy="373145"/>
      </dsp:txXfrm>
    </dsp:sp>
    <dsp:sp modelId="{E2F0309C-FC7C-40BE-9429-6AED01EE6111}">
      <dsp:nvSpPr>
        <dsp:cNvPr id="0" name=""/>
        <dsp:cNvSpPr/>
      </dsp:nvSpPr>
      <dsp:spPr>
        <a:xfrm>
          <a:off x="1757433" y="461947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3717084" y="1486095"/>
              </a:moveTo>
              <a:arcTo wR="1879343" hR="1879343" stAng="20875305" swAng="150606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629AA3-3074-432D-A23C-9445B59AA981}">
      <dsp:nvSpPr>
        <dsp:cNvPr id="0" name=""/>
        <dsp:cNvSpPr/>
      </dsp:nvSpPr>
      <dsp:spPr>
        <a:xfrm>
          <a:off x="4388706" y="3017695"/>
          <a:ext cx="1796886" cy="41373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latin typeface="Arial Narrow" panose="020B0606020202030204" pitchFamily="34" charset="0"/>
            </a:rPr>
            <a:t>Data gets automatically stored in RES-Q database with live dashboards 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4408903" y="3037892"/>
        <a:ext cx="1756492" cy="373338"/>
      </dsp:txXfrm>
    </dsp:sp>
    <dsp:sp modelId="{21334D22-D292-4513-8C0D-9776E797DF5A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3249971" y="3165156"/>
              </a:moveTo>
              <a:arcTo wR="1879343" hR="1879343" stAng="2590278" swAng="102072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71D7C-6E32-4EAB-81CB-B9ECEC55EACD}">
      <dsp:nvSpPr>
        <dsp:cNvPr id="0" name=""/>
        <dsp:cNvSpPr/>
      </dsp:nvSpPr>
      <dsp:spPr>
        <a:xfrm>
          <a:off x="2888003" y="3928961"/>
          <a:ext cx="1543174" cy="47054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latin typeface="Arial Narrow" panose="020B0606020202030204" pitchFamily="34" charset="0"/>
            </a:rPr>
            <a:t>Award portal updated at end of every quarter &amp; notified to NC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2910973" y="3951931"/>
        <a:ext cx="1497234" cy="424605"/>
      </dsp:txXfrm>
    </dsp:sp>
    <dsp:sp modelId="{D19CD56A-6482-4F76-8D37-7EAA4672CC07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955245" y="3515795"/>
              </a:moveTo>
              <a:arcTo wR="1879343" hR="1879343" stAng="7167196" swAng="95217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30498-77DB-4450-B672-FFDA018F33F0}">
      <dsp:nvSpPr>
        <dsp:cNvPr id="0" name=""/>
        <dsp:cNvSpPr/>
      </dsp:nvSpPr>
      <dsp:spPr>
        <a:xfrm>
          <a:off x="1308874" y="2969733"/>
          <a:ext cx="1446311" cy="5096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latin typeface="Arial Narrow" panose="020B0606020202030204" pitchFamily="34" charset="0"/>
            </a:rPr>
            <a:t>RES-Q national coordinators  validates &amp; approves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1333753" y="2994612"/>
        <a:ext cx="1396553" cy="459898"/>
      </dsp:txXfrm>
    </dsp:sp>
    <dsp:sp modelId="{09534C0C-A08E-455B-8606-54FB713FD906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49064" y="2305971"/>
              </a:moveTo>
              <a:arcTo wR="1879343" hR="1879343" stAng="10012738" swAng="1541827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9348E-83F6-47DB-9CB0-8C54801F3D0B}">
      <dsp:nvSpPr>
        <dsp:cNvPr id="0" name=""/>
        <dsp:cNvSpPr/>
      </dsp:nvSpPr>
      <dsp:spPr>
        <a:xfrm>
          <a:off x="1269417" y="1073712"/>
          <a:ext cx="1525227" cy="5430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kern="1200" dirty="0">
              <a:latin typeface="Arial Narrow" panose="020B0606020202030204" pitchFamily="34" charset="0"/>
            </a:rPr>
            <a:t>Post approval from NC sent to ESO/ WSO committee for final approval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1295925" y="1100220"/>
        <a:ext cx="1472211" cy="489995"/>
      </dsp:txXfrm>
    </dsp:sp>
    <dsp:sp modelId="{5556FB01-A9E5-455D-B0B9-16B1AFA73C2C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553105" y="547793"/>
              </a:moveTo>
              <a:arcTo wR="1879343" hR="1879343" stAng="13506871" swAng="91004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94675" y="279823"/>
            <a:ext cx="4393055" cy="367959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4675" y="669161"/>
            <a:ext cx="4393055" cy="153245"/>
          </a:xfrm>
          <a:prstGeom prst="rect">
            <a:avLst/>
          </a:prstGeom>
        </p:spPr>
        <p:txBody>
          <a:bodyPr vert="horz" lIns="93324" tIns="0" rIns="93324" bIns="0" rtlCol="0">
            <a:noAutofit/>
          </a:bodyPr>
          <a:lstStyle>
            <a:lvl1pPr algn="r">
              <a:defRPr sz="1200"/>
            </a:lvl1pPr>
          </a:lstStyle>
          <a:p>
            <a:pPr algn="l"/>
            <a:fld id="{E7A8D578-5E90-413C-9512-130603CF2639}" type="datetimeFigureOut">
              <a:rPr lang="en-US" sz="1000" i="1"/>
              <a:pPr algn="l"/>
              <a:t>6/9/2021</a:t>
            </a:fld>
            <a:endParaRPr lang="en-US" sz="10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94691" y="8780243"/>
            <a:ext cx="2893517" cy="25134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6470" y="8780243"/>
            <a:ext cx="1221955" cy="25134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D32B792-199B-4EBF-B605-6F6C876EB442}" type="slidenum">
              <a:rPr lang="en-US" sz="1000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115028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04FCD28D-5205-B14D-9338-E5F52C4B3AF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3460" y="671457"/>
            <a:ext cx="1555593" cy="281237"/>
          </a:xfrm>
          <a:prstGeom prst="rect">
            <a:avLst/>
          </a:prstGeom>
        </p:spPr>
      </p:pic>
      <p:sp>
        <p:nvSpPr>
          <p:cNvPr id="20" name="Header Placeholder 19">
            <a:extLst>
              <a:ext uri="{FF2B5EF4-FFF2-40B4-BE49-F238E27FC236}">
                <a16:creationId xmlns:a16="http://schemas.microsoft.com/office/drawing/2014/main" id="{44B54E68-49B3-EB4F-9F06-63EBE21271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1" name="Slide Image Placeholder 20">
            <a:extLst>
              <a:ext uri="{FF2B5EF4-FFF2-40B4-BE49-F238E27FC236}">
                <a16:creationId xmlns:a16="http://schemas.microsoft.com/office/drawing/2014/main" id="{9F80914E-3226-3544-8067-D77A7810E7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A95A9D-2083-FD47-8FCC-26405789E4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3E99797-5A44-E441-B5A2-75267FF5A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7C527-D302-0D4C-8820-8247C93BFD8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Notes Placeholder 23">
            <a:extLst>
              <a:ext uri="{FF2B5EF4-FFF2-40B4-BE49-F238E27FC236}">
                <a16:creationId xmlns:a16="http://schemas.microsoft.com/office/drawing/2014/main" id="{0824245F-47FC-6845-9612-BB5942EF9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6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89E4AFB-44C9-3941-9EFD-0F8219FA48F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52FF9-2A45-F143-A9E3-2C98D6266DD3}" type="datetimeFigureOut">
              <a:rPr lang="en-US" smtClean="0"/>
              <a:t>6/9/2021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9967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117475" indent="-117475" algn="l" defTabSz="914400" rtl="0" eaLnBrk="1" latinLnBrk="0" hangingPunct="1"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8600" indent="-111125" algn="l" defTabSz="914400" rtl="0" eaLnBrk="1" latinLnBrk="0" hangingPunct="1">
      <a:spcBef>
        <a:spcPts val="400"/>
      </a:spcBef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46075" indent="-117475" algn="l" defTabSz="914400" rtl="0" eaLnBrk="1" latinLnBrk="0" hangingPunct="1">
      <a:spcBef>
        <a:spcPts val="400"/>
      </a:spcBef>
      <a:buFont typeface="Arial" panose="020B0604020202020204" pitchFamily="34" charset="0"/>
      <a:buChar char="›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12763" indent="-166688" algn="l" defTabSz="914400" rtl="0" eaLnBrk="1" latinLnBrk="0" hangingPunct="1">
      <a:spcBef>
        <a:spcPts val="400"/>
      </a:spcBef>
      <a:buFont typeface="Arial" panose="020B0604020202020204" pitchFamily="34" charset="0"/>
      <a:buChar char="»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630238" indent="-117475" algn="l" defTabSz="914400" rtl="0" eaLnBrk="1" latinLnBrk="0" hangingPunct="1">
      <a:spcBef>
        <a:spcPts val="400"/>
      </a:spcBef>
      <a:buSzPct val="75000"/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8EB83-E0EC-418B-9E86-B69239C3C61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51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97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30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0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07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50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34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29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8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20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5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22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66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13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0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42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9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52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74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9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39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93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EB83-E0EC-418B-9E86-B69239C3C61F}" type="slidenum">
              <a:rPr lang="en-CA" smtClean="0"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682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EB83-E0EC-418B-9E86-B69239C3C61F}" type="slidenum">
              <a:rPr lang="en-CA" smtClean="0"/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72179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EB83-E0EC-418B-9E86-B69239C3C61F}" type="slidenum">
              <a:rPr lang="en-CA" smtClean="0"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7381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1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52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06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91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9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3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- IQV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B5B177-9AEB-418D-98F9-90EEFAC5A2B8}"/>
              </a:ext>
            </a:extLst>
          </p:cNvPr>
          <p:cNvSpPr/>
          <p:nvPr userDrawn="1"/>
        </p:nvSpPr>
        <p:spPr>
          <a:xfrm>
            <a:off x="0" y="0"/>
            <a:ext cx="10007912" cy="6857999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098CCE30-6B5A-4DFB-97B5-AF5CCDE0C84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3329" y="3681765"/>
            <a:ext cx="6349838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 and can be 2 lines.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184C4A24-4E36-49F8-AE34-FEFD57A981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43330" y="1271573"/>
            <a:ext cx="7921554" cy="224231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36pt Arial Bold Title Case Should Be No More Than 2 Lines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E82B801-11C9-4FD7-9D6A-B8DAA2120461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43329" y="5518464"/>
            <a:ext cx="6349838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 First Last Name, Title 16pt Arial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825CBB6-C1D6-4B0E-B3D8-12A50F417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883" b="25954"/>
          <a:stretch/>
        </p:blipFill>
        <p:spPr>
          <a:xfrm>
            <a:off x="10465665" y="5371458"/>
            <a:ext cx="1322038" cy="77927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FC5C75-044C-4BAB-988B-4DB450A96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5171" y="2936213"/>
            <a:ext cx="1123028" cy="89654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556BBC6-A576-4621-897C-D8F9DF28B7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519122" y="1492074"/>
            <a:ext cx="1215124" cy="100681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9329B3-1A1B-445A-8470-C32AFC5A96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65665" y="4270084"/>
            <a:ext cx="1322038" cy="664050"/>
          </a:xfrm>
          <a:prstGeom prst="rect">
            <a:avLst/>
          </a:prstGeom>
        </p:spPr>
      </p:pic>
      <p:pic>
        <p:nvPicPr>
          <p:cNvPr id="87" name="Picture 86" descr="A picture containing text&#10;&#10;Description automatically generated">
            <a:extLst>
              <a:ext uri="{FF2B5EF4-FFF2-40B4-BE49-F238E27FC236}">
                <a16:creationId xmlns:a16="http://schemas.microsoft.com/office/drawing/2014/main" id="{0E0BE931-B18B-4B21-9311-75F4744F3B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1300" y="302448"/>
            <a:ext cx="1450769" cy="752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210A5-D0F0-44F4-9F9B-844EF0CBBC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1"/>
            <a:ext cx="1790700" cy="1634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532570-117C-40BB-8E89-467BB37EC10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1"/>
            <a:ext cx="1790700" cy="1634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0F7AE-B5D6-4BC2-B820-D1D2695E77F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1"/>
            <a:ext cx="1790700" cy="16343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0C44A0-FC60-46F4-877D-9D8FEEA290D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1"/>
            <a:ext cx="1790700" cy="16343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4616A6-1A01-4CD3-B91E-92DCC057ACF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1"/>
            <a:ext cx="1790700" cy="16343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7D4596-A6BE-431C-BAAC-D920A7DDE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0"/>
            <a:ext cx="1054412" cy="16343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A24F6EA-CA39-4B94-A27A-699CC46985E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1634370"/>
            <a:ext cx="1790700" cy="16343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815FE9F-5B05-40FC-A449-4127CF898EC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1634370"/>
            <a:ext cx="1790700" cy="163436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9D9E063-6E7A-4E19-9C99-DB246A733C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1634370"/>
            <a:ext cx="1790700" cy="16343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ACAB1A4-D67D-4351-BD78-7F1D5128CF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1634370"/>
            <a:ext cx="1790700" cy="163436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CDA3EED-3649-40A0-87A6-80CE7363020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1634370"/>
            <a:ext cx="1790700" cy="163436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28343E0-3F10-4A88-98F6-5CA0693C2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1634369"/>
            <a:ext cx="1054412" cy="163436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9FDAE3A-8A8F-412E-9134-E90E8C9C189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3268739"/>
            <a:ext cx="1790700" cy="16343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A2C9AD3-4BA5-41B2-A43E-B67900C61E9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3268739"/>
            <a:ext cx="1790700" cy="163436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DE24F0-C9BF-45E5-A96D-00427716841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3268739"/>
            <a:ext cx="1790700" cy="1634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B827250-A6EF-4C5F-A934-4B251DB57B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3268739"/>
            <a:ext cx="1790700" cy="16343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EC53365-595A-47E3-987F-17D4662C1A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3268739"/>
            <a:ext cx="1790700" cy="163436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D9BD5FB-AC2E-46D6-BCB3-8ED85C38D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3268738"/>
            <a:ext cx="1054412" cy="163436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BEC0CD-1C1B-492A-9222-58811CBAB5B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4903108"/>
            <a:ext cx="1790700" cy="16343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319907E-B488-408D-BBB6-B75877B101E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4903108"/>
            <a:ext cx="1790700" cy="163436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977F11F-579D-459B-8C0F-EADBC6B90A3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4903108"/>
            <a:ext cx="1790700" cy="163436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21F591F-28AE-42EB-9E0D-DCE6E9B74F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4903108"/>
            <a:ext cx="1790700" cy="163436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FD379BB-B0FE-4D77-9C4A-0B8165DF8A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4903108"/>
            <a:ext cx="1790700" cy="163436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9FCA9EF-7E5A-44AA-820E-F082E9C3A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4903107"/>
            <a:ext cx="1054412" cy="163436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2BD3A33-7DA4-4666-9C94-F5C2C2988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0" y="6537478"/>
            <a:ext cx="1790700" cy="3205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8AF35A7-A347-4E93-9044-E385250477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1790700" y="6537477"/>
            <a:ext cx="1790700" cy="32052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08FDCA9-794D-46BA-9FB6-125272F7B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3581400" y="6537477"/>
            <a:ext cx="1790700" cy="3205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BB81AFE-D09D-4E85-8BAD-076089C1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5372100" y="6537478"/>
            <a:ext cx="1790700" cy="32052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3571B71-A5FC-49EE-8C93-0BB11B92E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7162800" y="6537477"/>
            <a:ext cx="1790700" cy="32052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C12ACC1-0570-4C23-97CF-36ADCD48A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 b="80389"/>
          <a:stretch/>
        </p:blipFill>
        <p:spPr>
          <a:xfrm>
            <a:off x="8953500" y="6537476"/>
            <a:ext cx="1054412" cy="3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3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286359"/>
            <a:ext cx="11338560" cy="4994125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36576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73152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91440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Arial 18pt bullet level 1</a:t>
            </a:r>
          </a:p>
          <a:p>
            <a:pPr lvl="1"/>
            <a:r>
              <a:rPr lang="en-US" dirty="0"/>
              <a:t>Arial 16pt bullet level 2</a:t>
            </a:r>
          </a:p>
          <a:p>
            <a:pPr lvl="2"/>
            <a:r>
              <a:rPr lang="en-US" dirty="0"/>
              <a:t>Arial 14pt bullet level 3</a:t>
            </a:r>
          </a:p>
          <a:p>
            <a:pPr lvl="3"/>
            <a:r>
              <a:rPr lang="en-US" dirty="0"/>
              <a:t>Arial 12pt bullet level 4</a:t>
            </a:r>
          </a:p>
          <a:p>
            <a:pPr lvl="4"/>
            <a:r>
              <a:rPr lang="en-US" dirty="0"/>
              <a:t>Arial 10pt bullet level 5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9572729" cy="768263"/>
          </a:xfrm>
          <a:prstGeom prst="rect">
            <a:avLst/>
          </a:prstGeom>
        </p:spPr>
        <p:txBody>
          <a:bodyPr anchor="t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Headlines are 28pt Arial Bold sentence case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7088911A-0046-5847-8D5E-667B718EC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3" y="6387858"/>
            <a:ext cx="10952745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53B4345-7D90-4592-95D2-D62C47BD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254" y="6365945"/>
            <a:ext cx="360000" cy="360000"/>
          </a:xfrm>
          <a:noFill/>
        </p:spPr>
        <p:txBody>
          <a:bodyPr vert="horz" lIns="91440" tIns="45720" rIns="0" bIns="45720" rtlCol="0" anchor="b" anchorCtr="0"/>
          <a:lstStyle>
            <a:lvl1pPr algn="r">
              <a:defRPr lang="en-US" sz="800" smtClean="0">
                <a:latin typeface="+mj-lt"/>
              </a:defRPr>
            </a:lvl1pPr>
          </a:lstStyle>
          <a:p>
            <a:fld id="{BE315648-4CD1-417E-8079-23ED6A06EE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9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9572729" cy="768263"/>
          </a:xfrm>
          <a:prstGeom prst="rect">
            <a:avLst/>
          </a:prstGeom>
        </p:spPr>
        <p:txBody>
          <a:bodyPr anchor="t" anchorCtr="0"/>
          <a:lstStyle>
            <a:lvl1pPr>
              <a:defRPr lang="en-US" sz="28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Headlines are 28pt Arial Bold sentence case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760B8-0186-4EA3-AF77-7C2F50777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3" y="6387858"/>
            <a:ext cx="10952745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E28AD7C-6EA5-4D8C-8715-5DB909E7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254" y="6365945"/>
            <a:ext cx="360000" cy="360000"/>
          </a:xfrm>
          <a:noFill/>
        </p:spPr>
        <p:txBody>
          <a:bodyPr vert="horz" lIns="91440" tIns="45720" rIns="0" bIns="45720" rtlCol="0" anchor="b" anchorCtr="0"/>
          <a:lstStyle>
            <a:lvl1pPr algn="r">
              <a:defRPr lang="en-US" sz="800" smtClean="0">
                <a:latin typeface="+mj-lt"/>
              </a:defRPr>
            </a:lvl1pPr>
          </a:lstStyle>
          <a:p>
            <a:fld id="{BE315648-4CD1-417E-8079-23ED6A06EE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3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83093E-D059-46E1-BB70-023364FF52B9}"/>
              </a:ext>
            </a:extLst>
          </p:cNvPr>
          <p:cNvSpPr/>
          <p:nvPr userDrawn="1"/>
        </p:nvSpPr>
        <p:spPr>
          <a:xfrm>
            <a:off x="-1" y="6249329"/>
            <a:ext cx="12192001" cy="60867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EC58DC-2F2B-4BE2-B67F-07B125678C34}"/>
              </a:ext>
            </a:extLst>
          </p:cNvPr>
          <p:cNvSpPr/>
          <p:nvPr userDrawn="1"/>
        </p:nvSpPr>
        <p:spPr bwMode="gray">
          <a:xfrm>
            <a:off x="12308083" y="1542735"/>
            <a:ext cx="897423" cy="187184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484848"/>
                </a:solidFill>
              </a:rPr>
              <a:t>231-231-231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02F1061-646D-4F4A-BF71-63529009C779}"/>
              </a:ext>
            </a:extLst>
          </p:cNvPr>
          <p:cNvSpPr/>
          <p:nvPr/>
        </p:nvSpPr>
        <p:spPr bwMode="gray">
          <a:xfrm>
            <a:off x="12308083" y="440782"/>
            <a:ext cx="897423" cy="187184"/>
          </a:xfrm>
          <a:prstGeom prst="rect">
            <a:avLst/>
          </a:prstGeom>
          <a:solidFill>
            <a:srgbClr val="D9F0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217-240-247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817B419-0520-447A-99C5-2445CD25CBC7}"/>
              </a:ext>
            </a:extLst>
          </p:cNvPr>
          <p:cNvSpPr/>
          <p:nvPr/>
        </p:nvSpPr>
        <p:spPr bwMode="gray">
          <a:xfrm>
            <a:off x="12308083" y="220391"/>
            <a:ext cx="897423" cy="187184"/>
          </a:xfrm>
          <a:prstGeom prst="rect">
            <a:avLst/>
          </a:prstGeom>
          <a:solidFill>
            <a:srgbClr val="70C6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112-198-224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F4C58CC-4DF8-4296-B3D0-140D4877D04D}"/>
              </a:ext>
            </a:extLst>
          </p:cNvPr>
          <p:cNvSpPr/>
          <p:nvPr/>
        </p:nvSpPr>
        <p:spPr bwMode="gray">
          <a:xfrm>
            <a:off x="12308083" y="0"/>
            <a:ext cx="897423" cy="187184"/>
          </a:xfrm>
          <a:prstGeom prst="rect">
            <a:avLst/>
          </a:prstGeom>
          <a:solidFill>
            <a:srgbClr val="2955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41-85-172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B4C1DB7-696A-41FA-B3FE-4C10635D8931}"/>
              </a:ext>
            </a:extLst>
          </p:cNvPr>
          <p:cNvSpPr/>
          <p:nvPr/>
        </p:nvSpPr>
        <p:spPr bwMode="gray">
          <a:xfrm>
            <a:off x="12308083" y="1101955"/>
            <a:ext cx="897423" cy="187184"/>
          </a:xfrm>
          <a:prstGeom prst="rect">
            <a:avLst/>
          </a:prstGeom>
          <a:solidFill>
            <a:srgbClr val="5CB8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92-184-92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2A2C519-863C-4FFE-885E-34C8AB2B023E}"/>
              </a:ext>
            </a:extLst>
          </p:cNvPr>
          <p:cNvSpPr/>
          <p:nvPr/>
        </p:nvSpPr>
        <p:spPr bwMode="gray">
          <a:xfrm>
            <a:off x="12308083" y="1322346"/>
            <a:ext cx="897423" cy="187184"/>
          </a:xfrm>
          <a:prstGeom prst="rect">
            <a:avLst/>
          </a:prstGeom>
          <a:solidFill>
            <a:srgbClr val="D953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217-83-79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0299C38-075C-4023-BA01-5FBB57E7B93E}"/>
              </a:ext>
            </a:extLst>
          </p:cNvPr>
          <p:cNvSpPr/>
          <p:nvPr/>
        </p:nvSpPr>
        <p:spPr bwMode="gray">
          <a:xfrm>
            <a:off x="12308083" y="881564"/>
            <a:ext cx="897423" cy="187184"/>
          </a:xfrm>
          <a:prstGeom prst="rect">
            <a:avLst/>
          </a:prstGeom>
          <a:solidFill>
            <a:srgbClr val="0341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3-65-127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230E707-137B-4479-8F7E-1687687A179F}"/>
              </a:ext>
            </a:extLst>
          </p:cNvPr>
          <p:cNvSpPr/>
          <p:nvPr/>
        </p:nvSpPr>
        <p:spPr bwMode="gray">
          <a:xfrm>
            <a:off x="12308083" y="661173"/>
            <a:ext cx="897423" cy="187184"/>
          </a:xfrm>
          <a:prstGeom prst="rect">
            <a:avLst/>
          </a:prstGeom>
          <a:solidFill>
            <a:srgbClr val="48484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72-72-72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B40A157-1720-4979-94F8-D12B02E26D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01300" y="302448"/>
            <a:ext cx="1450769" cy="75230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D6F992-6B58-474D-BE39-7182A4A76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0" y="6249330"/>
            <a:ext cx="1790700" cy="28814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9B8CD9-13A1-4C82-9502-7875BA37D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0" y="6537478"/>
            <a:ext cx="1790700" cy="3205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3D85767-15F7-4909-BF7F-019EFB06C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1790700" y="6249330"/>
            <a:ext cx="1790700" cy="28814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102AB3E-B4C8-4E35-B4CD-57F49C0D8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1790700" y="6537478"/>
            <a:ext cx="1790700" cy="3205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21E29FA-3A5E-4261-B8F0-226F64E8E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3581400" y="6249330"/>
            <a:ext cx="1790700" cy="28814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084BDB-CA7B-4A26-9085-D7229AD7B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3581400" y="6537478"/>
            <a:ext cx="1790700" cy="3205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0F2649-77FE-473C-B5D9-50BDE2BD7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5372100" y="6249330"/>
            <a:ext cx="1790700" cy="288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3B04B4A-3A9F-4A3E-A852-908B8F619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5372100" y="6537478"/>
            <a:ext cx="1790700" cy="3205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74ADB11-0589-4CDB-8400-B116EA715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7162800" y="6249330"/>
            <a:ext cx="1790700" cy="2881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0BE3332-7072-4D41-B75B-7C5C5D43C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7162800" y="6537478"/>
            <a:ext cx="1790700" cy="32052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C67ECE3-A0AB-496D-97AC-FA5E72A77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8953500" y="6249330"/>
            <a:ext cx="1790700" cy="28814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D17818-D20F-4277-9570-F9CEE533D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8953500" y="6537478"/>
            <a:ext cx="1790700" cy="3205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DABA243-3627-4322-B081-460552712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 r="19149"/>
          <a:stretch/>
        </p:blipFill>
        <p:spPr>
          <a:xfrm>
            <a:off x="10744200" y="6249330"/>
            <a:ext cx="1447800" cy="28814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22981F2-11AC-4692-A972-C429F9283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19149" b="80389"/>
          <a:stretch/>
        </p:blipFill>
        <p:spPr>
          <a:xfrm>
            <a:off x="10744200" y="6537478"/>
            <a:ext cx="1447800" cy="320522"/>
          </a:xfrm>
          <a:prstGeom prst="rect">
            <a:avLst/>
          </a:prstGeom>
        </p:spPr>
      </p:pic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DA4C0F7A-2F4A-4824-9B7D-2679BF8CC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3" y="6387858"/>
            <a:ext cx="10952745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FE76628A-7111-436B-879D-812833C6887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11363254" y="6365945"/>
            <a:ext cx="360000" cy="360000"/>
          </a:xfrm>
          <a:prstGeom prst="rect">
            <a:avLst/>
          </a:prstGeom>
          <a:noFill/>
        </p:spPr>
        <p:txBody>
          <a:bodyPr vert="horz" lIns="91440" tIns="45720" rIns="0" bIns="45720" rtlCol="0" anchor="b" anchorCtr="0"/>
          <a:lstStyle>
            <a:defPPr>
              <a:defRPr lang="en-US"/>
            </a:defPPr>
            <a:lvl1pPr algn="r">
              <a:defRPr sz="800">
                <a:latin typeface="+mj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9C5C7A9E-C6A9-4A9D-A8BC-E29E91AD59EE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35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lityregistry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slide" Target="slide21.xml"/><Relationship Id="rId26" Type="http://schemas.openxmlformats.org/officeDocument/2006/relationships/slide" Target="slide37.xml"/><Relationship Id="rId3" Type="http://schemas.openxmlformats.org/officeDocument/2006/relationships/image" Target="../media/image12.png"/><Relationship Id="rId21" Type="http://schemas.openxmlformats.org/officeDocument/2006/relationships/slide" Target="slide10.xml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slide" Target="slide6.xml"/><Relationship Id="rId25" Type="http://schemas.openxmlformats.org/officeDocument/2006/relationships/slide" Target="slide1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svg"/><Relationship Id="rId20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24" Type="http://schemas.openxmlformats.org/officeDocument/2006/relationships/slide" Target="slide33.xml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slide" Target="slide12.xml"/><Relationship Id="rId10" Type="http://schemas.openxmlformats.org/officeDocument/2006/relationships/image" Target="../media/image19.svg"/><Relationship Id="rId19" Type="http://schemas.openxmlformats.org/officeDocument/2006/relationships/slide" Target="slide8.xml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Relationship Id="rId22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3" Type="http://schemas.openxmlformats.org/officeDocument/2006/relationships/diagramData" Target="../diagrams/data1.xml"/><Relationship Id="rId21" Type="http://schemas.openxmlformats.org/officeDocument/2006/relationships/image" Target="../media/image74.svg"/><Relationship Id="rId7" Type="http://schemas.microsoft.com/office/2007/relationships/diagramDrawing" Target="../diagrams/drawing1.xml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4.svg"/><Relationship Id="rId24" Type="http://schemas.openxmlformats.org/officeDocument/2006/relationships/image" Target="../media/image77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8.sv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qualityregistry.eu/policie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qualityregistry.eu/images/forms/RES_Q_Data_Sharing_Agreement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1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14.png"/><Relationship Id="rId25" Type="http://schemas.openxmlformats.org/officeDocument/2006/relationships/slide" Target="slide12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slide" Target="slide28.xml"/><Relationship Id="rId5" Type="http://schemas.openxmlformats.org/officeDocument/2006/relationships/image" Target="../media/image16.png"/><Relationship Id="rId15" Type="http://schemas.openxmlformats.org/officeDocument/2006/relationships/image" Target="../media/image1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21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17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16.png"/><Relationship Id="rId25" Type="http://schemas.openxmlformats.org/officeDocument/2006/relationships/slide" Target="slide1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24" Type="http://schemas.openxmlformats.org/officeDocument/2006/relationships/slide" Target="slide28.xml"/><Relationship Id="rId5" Type="http://schemas.openxmlformats.org/officeDocument/2006/relationships/image" Target="../media/image14.png"/><Relationship Id="rId15" Type="http://schemas.openxmlformats.org/officeDocument/2006/relationships/image" Target="../media/image1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21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1B7DDB3-594D-4832-8EA7-F760AC43C1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0" dirty="0">
                <a:hlinkClick r:id="rId3"/>
              </a:rPr>
              <a:t>www.qualityregistry.eu</a:t>
            </a:r>
            <a:r>
              <a:rPr lang="en-US" i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AB363-84F6-480B-BBB4-3BCC781EB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How to use RES-Q tool</a:t>
            </a:r>
          </a:p>
        </p:txBody>
      </p:sp>
    </p:spTree>
    <p:extLst>
      <p:ext uri="{BB962C8B-B14F-4D97-AF65-F5344CB8AC3E}">
        <p14:creationId xmlns:p14="http://schemas.microsoft.com/office/powerpoint/2010/main" val="1257991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58BB79-2FD1-46F4-844E-8D69E1617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7"/>
          <a:stretch/>
        </p:blipFill>
        <p:spPr>
          <a:xfrm>
            <a:off x="4871230" y="1503733"/>
            <a:ext cx="4230000" cy="2096367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login to your </a:t>
            </a:r>
            <a:r>
              <a:rPr lang="en-US" sz="2800" dirty="0" err="1"/>
              <a:t>centre</a:t>
            </a:r>
            <a:r>
              <a:rPr lang="en-US" sz="2800" dirty="0"/>
              <a:t>/ hospital as either local coordinator or user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FBA1FB-0832-42DB-B6AE-08542A221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83" y="1503733"/>
            <a:ext cx="4230000" cy="21607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3850489"/>
            <a:ext cx="2160000" cy="11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bg1"/>
                </a:solidFill>
              </a:rPr>
              <a:t>Go to </a:t>
            </a:r>
            <a:r>
              <a:rPr lang="en-IN" sz="1400" b="1" u="sng" dirty="0">
                <a:solidFill>
                  <a:schemeClr val="bg1"/>
                </a:solidFill>
              </a:rPr>
              <a:t>qualityregistry.eu </a:t>
            </a:r>
            <a:r>
              <a:rPr lang="en-IN" sz="1400" dirty="0">
                <a:solidFill>
                  <a:schemeClr val="bg1"/>
                </a:solidFill>
              </a:rPr>
              <a:t>and click on registry login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584882" y="1838581"/>
            <a:ext cx="1725539" cy="2011908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>
            <a:extLst>
              <a:ext uri="{FF2B5EF4-FFF2-40B4-BE49-F238E27FC236}">
                <a16:creationId xmlns:a16="http://schemas.microsoft.com/office/drawing/2014/main" id="{F10C363A-566A-40BA-ACF9-BF34BD3BEE3D}"/>
              </a:ext>
            </a:extLst>
          </p:cNvPr>
          <p:cNvSpPr/>
          <p:nvPr/>
        </p:nvSpPr>
        <p:spPr>
          <a:xfrm>
            <a:off x="6522191" y="2169459"/>
            <a:ext cx="330391" cy="690508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351A9F-CD30-4F03-A1C6-DE7CD4ECB6F1}"/>
              </a:ext>
            </a:extLst>
          </p:cNvPr>
          <p:cNvSpPr/>
          <p:nvPr/>
        </p:nvSpPr>
        <p:spPr>
          <a:xfrm>
            <a:off x="5472243" y="2222906"/>
            <a:ext cx="1080000" cy="5836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dirty="0"/>
              <a:t>Enter your login credentials</a:t>
            </a:r>
            <a:endParaRPr lang="en-US" sz="10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668BAD-C0D9-4210-A5F5-922D493B11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06" r="4665"/>
          <a:stretch/>
        </p:blipFill>
        <p:spPr>
          <a:xfrm>
            <a:off x="7457118" y="3850489"/>
            <a:ext cx="4230000" cy="2288501"/>
          </a:xfrm>
          <a:prstGeom prst="rect">
            <a:avLst/>
          </a:prstGeom>
          <a:ln>
            <a:noFill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A40C529-1AEC-4D38-AE4C-7E2E12CAF8F7}"/>
              </a:ext>
            </a:extLst>
          </p:cNvPr>
          <p:cNvSpPr/>
          <p:nvPr/>
        </p:nvSpPr>
        <p:spPr>
          <a:xfrm>
            <a:off x="9237577" y="1503733"/>
            <a:ext cx="2160000" cy="11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You will land on hospital home page to add/ view patient list</a:t>
            </a:r>
            <a:endParaRPr lang="en-US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4BA212-432C-4A68-A9EA-FD723C661DA9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8708804" y="2691733"/>
            <a:ext cx="1608773" cy="1259257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342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2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RES-Q functionalities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CC13A7A3-A579-4D94-B65A-969D0A1AF2DE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CFE3AD02-6E14-4B75-98CA-0A11D1F056E5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AAB99BC2-FFB2-45C1-8617-B15BE8CA419B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BDC1A2C5-6DB3-4B38-8CF3-3FAE0AA63CCE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6C159E68-4C96-4686-B2A4-841688DEC531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FC131455-BE0B-4A16-BAF6-2754A94B8CE6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7C4D6077-93CB-427D-ABC0-13E8189F9581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87261A6B-C4F5-41A8-81B5-07875CAC5233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6D9F84CA-0085-428A-A021-52C91CD1E294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752F250C-B4B3-42A2-88AD-6E6E7E573DC8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0440060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A29AEBC-30BA-404F-B965-6454F2077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84"/>
          <a:stretch/>
        </p:blipFill>
        <p:spPr>
          <a:xfrm>
            <a:off x="7457118" y="3837709"/>
            <a:ext cx="4230000" cy="2155364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15D30D-17A8-48FB-9D2E-5597B7380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84" r="4396"/>
          <a:stretch/>
        </p:blipFill>
        <p:spPr>
          <a:xfrm>
            <a:off x="4871230" y="1503732"/>
            <a:ext cx="4230000" cy="228258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F711AB-71D9-47D9-A290-3E9718AF33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65" r="4358"/>
          <a:stretch/>
        </p:blipFill>
        <p:spPr>
          <a:xfrm>
            <a:off x="504882" y="1503733"/>
            <a:ext cx="4230000" cy="2282197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en-IN" dirty="0"/>
              <a:t>How to add a new patient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3850489"/>
            <a:ext cx="2160000" cy="57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Click on Add Patient</a:t>
            </a:r>
            <a:endParaRPr lang="en-US" sz="1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584882" y="1745673"/>
            <a:ext cx="155901" cy="210481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A602A1D-9A4C-46C8-B66D-6DA17E3FFB98}"/>
              </a:ext>
            </a:extLst>
          </p:cNvPr>
          <p:cNvSpPr/>
          <p:nvPr/>
        </p:nvSpPr>
        <p:spPr>
          <a:xfrm>
            <a:off x="6941230" y="1845852"/>
            <a:ext cx="1578081" cy="57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/>
              <a:t>Patient id is auto generated</a:t>
            </a:r>
            <a:endParaRPr lang="en-US" sz="1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A61453-7003-47E0-8DBC-3AA32B53650F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6233020" y="2038526"/>
            <a:ext cx="708210" cy="9532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1EEACFC-E5A9-472C-A33A-EE55C7CE6415}"/>
              </a:ext>
            </a:extLst>
          </p:cNvPr>
          <p:cNvSpPr/>
          <p:nvPr/>
        </p:nvSpPr>
        <p:spPr>
          <a:xfrm>
            <a:off x="4871230" y="3850489"/>
            <a:ext cx="2160000" cy="57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After selecting admission date, click on add patient</a:t>
            </a:r>
            <a:endParaRPr lang="en-US" sz="14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1AF25D-A9D4-4DEC-9875-F20ADE12B9AD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624818" y="2369891"/>
            <a:ext cx="326412" cy="1480598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e 37">
            <a:extLst>
              <a:ext uri="{FF2B5EF4-FFF2-40B4-BE49-F238E27FC236}">
                <a16:creationId xmlns:a16="http://schemas.microsoft.com/office/drawing/2014/main" id="{D8537D34-C3EF-4A0E-8BC2-F7097B1C9C0A}"/>
              </a:ext>
            </a:extLst>
          </p:cNvPr>
          <p:cNvSpPr/>
          <p:nvPr/>
        </p:nvSpPr>
        <p:spPr>
          <a:xfrm rot="16200000">
            <a:off x="10537692" y="4092606"/>
            <a:ext cx="330391" cy="1968463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29F492-5BB9-4FC2-9B2E-BC293192E6ED}"/>
              </a:ext>
            </a:extLst>
          </p:cNvPr>
          <p:cNvSpPr/>
          <p:nvPr/>
        </p:nvSpPr>
        <p:spPr>
          <a:xfrm>
            <a:off x="9859224" y="5219056"/>
            <a:ext cx="1687326" cy="5836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 dirty="0">
                <a:solidFill>
                  <a:schemeClr val="bg1"/>
                </a:solidFill>
              </a:rPr>
              <a:t>You can select basic or comprehensive form &amp; click on enter data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36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31" grpId="0" animBg="1"/>
      <p:bldP spid="3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BD3FAF-6CEB-44E0-B0B8-49CF4E1E3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82" y="1503733"/>
            <a:ext cx="3240000" cy="3829526"/>
          </a:xfrm>
          <a:prstGeom prst="rect">
            <a:avLst/>
          </a:prstGeom>
          <a:ln>
            <a:noFill/>
          </a:ln>
        </p:spPr>
      </p:pic>
      <p:pic>
        <p:nvPicPr>
          <p:cNvPr id="20" name="Content Placeholder 14">
            <a:extLst>
              <a:ext uri="{FF2B5EF4-FFF2-40B4-BE49-F238E27FC236}">
                <a16:creationId xmlns:a16="http://schemas.microsoft.com/office/drawing/2014/main" id="{06BE10F5-523C-4503-9F49-B570DA7064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17" y="2347123"/>
            <a:ext cx="3240000" cy="3812930"/>
          </a:xfrm>
          <a:prstGeom prst="rect">
            <a:avLst/>
          </a:prstGeom>
          <a:ln>
            <a:noFill/>
          </a:ln>
        </p:spPr>
      </p:pic>
      <p:pic>
        <p:nvPicPr>
          <p:cNvPr id="21" name="Content Placeholder 19">
            <a:extLst>
              <a:ext uri="{FF2B5EF4-FFF2-40B4-BE49-F238E27FC236}">
                <a16:creationId xmlns:a16="http://schemas.microsoft.com/office/drawing/2014/main" id="{7824C498-B0F8-42B8-8B02-11C5CD3FB0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685" y="1503733"/>
            <a:ext cx="3240000" cy="3829526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F61E55-B52F-4DC9-A682-B76760667A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120" y="2347123"/>
            <a:ext cx="3240000" cy="3829526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en-US" dirty="0"/>
              <a:t>You can choose from 2 forms for monitoring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2771316" y="1503733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Basic 2.0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EEACFC-E5A9-472C-A33A-EE55C7CE6415}"/>
              </a:ext>
            </a:extLst>
          </p:cNvPr>
          <p:cNvSpPr/>
          <p:nvPr/>
        </p:nvSpPr>
        <p:spPr>
          <a:xfrm>
            <a:off x="9527118" y="1503733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RES-Q </a:t>
            </a:r>
            <a:r>
              <a:rPr lang="es-ES" sz="1400" dirty="0" err="1"/>
              <a:t>Comprehensive</a:t>
            </a:r>
            <a:endParaRPr lang="es-ES" sz="1400" dirty="0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D8537D34-C3EF-4A0E-8BC2-F7097B1C9C0A}"/>
              </a:ext>
            </a:extLst>
          </p:cNvPr>
          <p:cNvSpPr/>
          <p:nvPr/>
        </p:nvSpPr>
        <p:spPr>
          <a:xfrm>
            <a:off x="7176000" y="2047629"/>
            <a:ext cx="330391" cy="4010882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29F492-5BB9-4FC2-9B2E-BC293192E6ED}"/>
              </a:ext>
            </a:extLst>
          </p:cNvPr>
          <p:cNvSpPr/>
          <p:nvPr/>
        </p:nvSpPr>
        <p:spPr>
          <a:xfrm>
            <a:off x="5016000" y="3210796"/>
            <a:ext cx="2160000" cy="16845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000" b="1" dirty="0"/>
              <a:t>Major difference v/s Basic form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Capture what type of imaging in detail and not just CT or MRI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Captures molecules prescribed instead of anti platelets/ anti coagulants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Captures follow up MRS after 3 months of discharge</a:t>
            </a:r>
          </a:p>
        </p:txBody>
      </p:sp>
    </p:spTree>
    <p:extLst>
      <p:ext uri="{BB962C8B-B14F-4D97-AF65-F5344CB8AC3E}">
        <p14:creationId xmlns:p14="http://schemas.microsoft.com/office/powerpoint/2010/main" val="2410452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38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730401-FA89-4CDE-BFED-1CB42D1C4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84" t="6500"/>
          <a:stretch/>
        </p:blipFill>
        <p:spPr>
          <a:xfrm>
            <a:off x="504883" y="1503733"/>
            <a:ext cx="7434048" cy="4637059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es-ES" dirty="0" err="1"/>
              <a:t>Start</a:t>
            </a:r>
            <a:r>
              <a:rPr lang="es-ES" dirty="0"/>
              <a:t> </a:t>
            </a:r>
            <a:r>
              <a:rPr lang="es-ES" dirty="0" err="1"/>
              <a:t>entering</a:t>
            </a:r>
            <a:r>
              <a:rPr lang="es-ES" dirty="0"/>
              <a:t> </a:t>
            </a:r>
            <a:r>
              <a:rPr lang="es-ES" dirty="0" err="1"/>
              <a:t>patient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form</a:t>
            </a:r>
            <a:r>
              <a:rPr lang="es-ES" dirty="0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8148715" y="1503733"/>
            <a:ext cx="2160000" cy="11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Once you fill the patient details you click on Mark CRF complete</a:t>
            </a:r>
            <a:endParaRPr lang="en-US" sz="1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095248" y="2097733"/>
            <a:ext cx="6053467" cy="391131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A87137-25D0-4534-8FC3-9A0D03A8DB5D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546135" y="2097733"/>
            <a:ext cx="1602580" cy="3697504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900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RES-Q functionalities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9A36C52C-17D5-42E0-A009-78E26FD0BCC2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288A13BA-8507-4BE5-AA43-BE03CD2EE6A9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0DA3F168-2D80-4D27-8394-0C164DAE8173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930C760F-557B-4145-8AD6-878C224926B1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407C96C8-6DCB-4D8D-A1BF-C750BC8149F6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459269E3-9793-475F-8BFC-18DB2D094C15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1D11213D-C28C-4CBE-9BF7-44F1377EE38E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8AA30B79-7667-4FEB-8414-E8AD241C8624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0C7AFA52-86DD-416E-A016-900A06D02595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58593029-A712-4DF2-80CF-DC98181B8D03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99552805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84010-E12E-4425-8527-BCA8B112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94" y="1286359"/>
            <a:ext cx="10361769" cy="4994125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Dashboards are tools that allow you to monitor Quality of Stroke care in your center with real time analysis</a:t>
            </a:r>
          </a:p>
          <a:p>
            <a:endParaRPr lang="en-GB"/>
          </a:p>
          <a:p>
            <a:pPr marL="0" indent="0">
              <a:buNone/>
            </a:pPr>
            <a:r>
              <a:rPr lang="en-GB" b="1"/>
              <a:t>Advantages:</a:t>
            </a:r>
          </a:p>
          <a:p>
            <a:r>
              <a:rPr lang="en-GB"/>
              <a:t>Anytime access to your data and results</a:t>
            </a:r>
          </a:p>
          <a:p>
            <a:r>
              <a:rPr lang="en-GB"/>
              <a:t>Able to view progressive data on all key parameters measured for stroke</a:t>
            </a:r>
          </a:p>
          <a:p>
            <a:r>
              <a:rPr lang="en-GB"/>
              <a:t>Data download option in 3 forms; PowerPoint, Excel and raw data</a:t>
            </a:r>
          </a:p>
          <a:p>
            <a:r>
              <a:rPr lang="en-GB"/>
              <a:t>Benchmarking the hospital performance with the country average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4B9B7-0605-422A-805E-724E90C7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dashboard to monitor performance of your center/ hospital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46A6E-234A-4C63-BE3F-C0039015E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8888F-9018-4DC6-B0D1-9A9C0755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5648-4CD1-417E-8079-23ED6A06EE0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8737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5FBDC0-42E8-4C8E-B1B0-96D2F678F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86" r="4229"/>
          <a:stretch/>
        </p:blipFill>
        <p:spPr>
          <a:xfrm>
            <a:off x="6143120" y="1503733"/>
            <a:ext cx="5544000" cy="298313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233D19-240C-4593-A0E2-D4C888338D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02" r="4324"/>
          <a:stretch/>
        </p:blipFill>
        <p:spPr>
          <a:xfrm>
            <a:off x="504882" y="1503733"/>
            <a:ext cx="5544000" cy="2992104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en-US" dirty="0"/>
              <a:t>Using dashboard to monitor performance of your </a:t>
            </a:r>
            <a:r>
              <a:rPr lang="en-US" dirty="0" err="1"/>
              <a:t>centre</a:t>
            </a:r>
            <a:r>
              <a:rPr lang="en-US" dirty="0"/>
              <a:t>/ hospital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4691679"/>
            <a:ext cx="2160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Login with your RES-Q credentials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002417" y="2029283"/>
            <a:ext cx="582465" cy="266239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2C45009-494C-4E98-AD9E-01253FD177CA}"/>
              </a:ext>
            </a:extLst>
          </p:cNvPr>
          <p:cNvSpPr/>
          <p:nvPr/>
        </p:nvSpPr>
        <p:spPr>
          <a:xfrm>
            <a:off x="6143120" y="4691679"/>
            <a:ext cx="2808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err="1">
                <a:solidFill>
                  <a:schemeClr val="bg1"/>
                </a:solidFill>
              </a:rPr>
              <a:t>Click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on</a:t>
            </a:r>
            <a:r>
              <a:rPr lang="es-ES" sz="1400" dirty="0">
                <a:solidFill>
                  <a:schemeClr val="bg1"/>
                </a:solidFill>
              </a:rPr>
              <a:t> hospital </a:t>
            </a:r>
            <a:r>
              <a:rPr lang="es-ES" sz="1400" dirty="0" err="1">
                <a:solidFill>
                  <a:schemeClr val="bg1"/>
                </a:solidFill>
              </a:rPr>
              <a:t>overview</a:t>
            </a:r>
            <a:endParaRPr lang="es-ES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DC76A0-F343-42A7-822C-889BF03C9CAA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7547120" y="2039063"/>
            <a:ext cx="3093171" cy="265261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01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98A27AF-7556-4C71-B7A0-2FCFBA3D7A3D}"/>
              </a:ext>
            </a:extLst>
          </p:cNvPr>
          <p:cNvGrpSpPr/>
          <p:nvPr/>
        </p:nvGrpSpPr>
        <p:grpSpPr>
          <a:xfrm>
            <a:off x="2029119" y="436114"/>
            <a:ext cx="8091341" cy="5455802"/>
            <a:chOff x="2223578" y="1"/>
            <a:chExt cx="9968422" cy="67214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8149D1-5C2B-41A0-BAA7-C64623AD0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5840" y="1"/>
              <a:ext cx="9916160" cy="67214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89CA11-2F4F-45FF-9EB4-2A3D48A02829}"/>
                </a:ext>
              </a:extLst>
            </p:cNvPr>
            <p:cNvSpPr/>
            <p:nvPr/>
          </p:nvSpPr>
          <p:spPr>
            <a:xfrm>
              <a:off x="2223578" y="828136"/>
              <a:ext cx="5877560" cy="80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3200" dirty="0">
                  <a:solidFill>
                    <a:schemeClr val="tx1"/>
                  </a:solidFill>
                </a:rPr>
                <a:t>Hospital </a:t>
              </a:r>
              <a:r>
                <a:rPr lang="es-ES" sz="3200" dirty="0" err="1">
                  <a:solidFill>
                    <a:schemeClr val="tx1"/>
                  </a:solidFill>
                </a:rPr>
                <a:t>Name</a:t>
              </a:r>
              <a:endParaRPr lang="es-E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3459959"/>
            <a:ext cx="1342772" cy="9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bg1"/>
                </a:solidFill>
              </a:rPr>
              <a:t>You can view performance on key metrics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3"/>
            <a:endCxn id="4" idx="1"/>
          </p:cNvCxnSpPr>
          <p:nvPr/>
        </p:nvCxnSpPr>
        <p:spPr>
          <a:xfrm>
            <a:off x="1847654" y="3927959"/>
            <a:ext cx="223886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8C0C2C0-2027-4CAF-8DF5-680C9AAA5883}"/>
              </a:ext>
            </a:extLst>
          </p:cNvPr>
          <p:cNvSpPr/>
          <p:nvPr/>
        </p:nvSpPr>
        <p:spPr>
          <a:xfrm>
            <a:off x="2071540" y="1869897"/>
            <a:ext cx="8231957" cy="4116124"/>
          </a:xfrm>
          <a:prstGeom prst="rect">
            <a:avLst/>
          </a:prstGeom>
          <a:noFill/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725901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A4B9227-FBD8-48A1-827E-D8A42F6F2823}"/>
              </a:ext>
            </a:extLst>
          </p:cNvPr>
          <p:cNvGrpSpPr/>
          <p:nvPr/>
        </p:nvGrpSpPr>
        <p:grpSpPr>
          <a:xfrm>
            <a:off x="3300914" y="311085"/>
            <a:ext cx="5590172" cy="5861894"/>
            <a:chOff x="2646285" y="40842"/>
            <a:chExt cx="6501156" cy="6817158"/>
          </a:xfrm>
        </p:grpSpPr>
        <p:pic>
          <p:nvPicPr>
            <p:cNvPr id="27" name="Content Placeholder 6" descr="Chart, line chart&#10;&#10;Description automatically generated">
              <a:extLst>
                <a:ext uri="{FF2B5EF4-FFF2-40B4-BE49-F238E27FC236}">
                  <a16:creationId xmlns:a16="http://schemas.microsoft.com/office/drawing/2014/main" id="{20E87905-EAE4-42E5-9384-CA95F411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6285" y="40842"/>
              <a:ext cx="6501156" cy="6817158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9D00A2-2252-499B-BBE1-13A18156EABE}"/>
                </a:ext>
              </a:extLst>
            </p:cNvPr>
            <p:cNvSpPr/>
            <p:nvPr/>
          </p:nvSpPr>
          <p:spPr>
            <a:xfrm>
              <a:off x="2646285" y="712614"/>
              <a:ext cx="4528869" cy="80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3200" dirty="0">
                  <a:solidFill>
                    <a:schemeClr val="tx1"/>
                  </a:solidFill>
                </a:rPr>
                <a:t>Hospital </a:t>
              </a:r>
              <a:r>
                <a:rPr lang="es-ES" sz="3200" dirty="0" err="1">
                  <a:solidFill>
                    <a:schemeClr val="tx1"/>
                  </a:solidFill>
                </a:rPr>
                <a:t>Name</a:t>
              </a:r>
              <a:endParaRPr lang="es-E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1" y="3186265"/>
            <a:ext cx="2506983" cy="1618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You can view progression of key parameters like DTN, DTG, </a:t>
            </a:r>
            <a:r>
              <a:rPr lang="en-IN" sz="1400" dirty="0" err="1"/>
              <a:t>recanalisation</a:t>
            </a:r>
            <a:r>
              <a:rPr lang="en-IN" sz="1400" dirty="0"/>
              <a:t> rate </a:t>
            </a:r>
            <a:endParaRPr lang="en-US" sz="1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3"/>
            <a:endCxn id="4" idx="1"/>
          </p:cNvCxnSpPr>
          <p:nvPr/>
        </p:nvCxnSpPr>
        <p:spPr>
          <a:xfrm>
            <a:off x="3011864" y="3995315"/>
            <a:ext cx="28905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8C0C2C0-2027-4CAF-8DF5-680C9AAA5883}"/>
              </a:ext>
            </a:extLst>
          </p:cNvPr>
          <p:cNvSpPr/>
          <p:nvPr/>
        </p:nvSpPr>
        <p:spPr>
          <a:xfrm>
            <a:off x="3300914" y="1817651"/>
            <a:ext cx="5494294" cy="4355328"/>
          </a:xfrm>
          <a:prstGeom prst="rect">
            <a:avLst/>
          </a:prstGeom>
          <a:noFill/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68521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369787-A0BB-4A39-B8AE-3952C264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4" y="294468"/>
            <a:ext cx="9572729" cy="768263"/>
          </a:xfrm>
        </p:spPr>
        <p:txBody>
          <a:bodyPr/>
          <a:lstStyle/>
          <a:p>
            <a:r>
              <a:rPr lang="en-GB"/>
              <a:t>Aim of this presentation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57A3EB-02A7-4CAA-8FBE-85F0FD363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693" y="6387858"/>
            <a:ext cx="10952745" cy="3380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84184-AD4C-4A70-9C14-278E20B2905B}"/>
              </a:ext>
            </a:extLst>
          </p:cNvPr>
          <p:cNvSpPr/>
          <p:nvPr/>
        </p:nvSpPr>
        <p:spPr>
          <a:xfrm>
            <a:off x="4503822" y="2809090"/>
            <a:ext cx="6732336" cy="1239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This presentation will help you to understand how you can continuously </a:t>
            </a:r>
            <a:r>
              <a:rPr lang="en-US" sz="2400" b="1" dirty="0">
                <a:solidFill>
                  <a:schemeClr val="accent5"/>
                </a:solidFill>
              </a:rPr>
              <a:t>IMPROVE STROKE CARE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in your hospital by monitoring your data in a simplistic and systematic way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2F1E59-BD1B-4A37-81EA-B7BCB817B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8219" y="2037346"/>
            <a:ext cx="2783308" cy="278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RES-Q functionalities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D9808A54-9AEE-4012-8C6B-F3541F7EA77B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F2FE63D2-EFB9-4105-BE2E-701E5059439A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E767AE2E-EC95-4AC2-81E5-E7E7D8E9F169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057A71D4-9E51-4B72-B5EE-354739355BD5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1FA0449E-A00D-498D-9E82-802C335134AE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B1608A34-8EFC-470D-9086-53BDA96EED22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75F7E1EB-3896-4E83-91AE-D95ACC23B8D2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6007D861-D805-416E-9B84-F0DC765FE7B6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B853F2BA-9E9A-429D-AFC6-311AA1FB7C47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7520A4B9-7A00-409E-9237-E934E41C3C7B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70726111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3C2CC5-9A64-4612-845A-6CFC144DF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25" r="697"/>
          <a:stretch/>
        </p:blipFill>
        <p:spPr>
          <a:xfrm>
            <a:off x="504880" y="1503731"/>
            <a:ext cx="11202705" cy="1679178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en-US" dirty="0"/>
              <a:t>How to download your hospital reports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8446011" y="3405092"/>
            <a:ext cx="2160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bg1"/>
                </a:solidFill>
              </a:rPr>
              <a:t>Click on download reports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9526011" y="2215243"/>
            <a:ext cx="0" cy="1189849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71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ECB484-D02A-4544-8E63-ECACA1100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" t="591" r="609" b="1321"/>
          <a:stretch/>
        </p:blipFill>
        <p:spPr>
          <a:xfrm>
            <a:off x="504880" y="1503731"/>
            <a:ext cx="8503046" cy="4558615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en-US" dirty="0"/>
              <a:t>RES-Q offers hospitals ease of downloading ready to use reports in 3 formats</a:t>
            </a:r>
            <a:br>
              <a:rPr lang="en-US" dirty="0"/>
            </a:br>
            <a:r>
              <a:rPr lang="es-ES" sz="2000" b="0" dirty="0">
                <a:solidFill>
                  <a:schemeClr val="tx1"/>
                </a:solidFill>
              </a:rPr>
              <a:t>Excel, PowerPoint and Raw Data</a:t>
            </a:r>
            <a:endParaRPr lang="es-ES" b="0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9177438" y="2333719"/>
            <a:ext cx="2160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bg1"/>
                </a:solidFill>
              </a:rPr>
              <a:t>Click on download reports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7081157" y="1888671"/>
            <a:ext cx="2096281" cy="715048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12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E66A5A-274D-4C36-A19D-1EC5EEF0CD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80" y="1503731"/>
            <a:ext cx="5864525" cy="3145516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3C6259-D1D6-4C41-A47E-706FDDECF5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7" y="1791144"/>
            <a:ext cx="6174335" cy="3436353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0EC081-AFB1-4A06-9E75-3423839B5F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05073" y="2191987"/>
            <a:ext cx="7432712" cy="3886708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en-US" dirty="0"/>
              <a:t>Excel, PowerPoint and raw data in the form of quarterly, biannually and yearly report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9527120" y="1503731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Raw Data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193971" y="1683731"/>
            <a:ext cx="3333149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D30D16A-DF54-4534-A76E-ADD33C04BA7D}"/>
              </a:ext>
            </a:extLst>
          </p:cNvPr>
          <p:cNvSpPr/>
          <p:nvPr/>
        </p:nvSpPr>
        <p:spPr>
          <a:xfrm>
            <a:off x="9527120" y="1935288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Excel </a:t>
            </a:r>
            <a:r>
              <a:rPr lang="es-ES" sz="1400" dirty="0" err="1">
                <a:solidFill>
                  <a:schemeClr val="bg1"/>
                </a:solidFill>
              </a:rPr>
              <a:t>Format</a:t>
            </a:r>
            <a:endParaRPr lang="es-ES" sz="14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F743B4-2988-4712-8D5D-BC54A980829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081158" y="2115288"/>
            <a:ext cx="2445962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2F5E33E-9E60-4F84-95C0-8D2B3EF1A65E}"/>
              </a:ext>
            </a:extLst>
          </p:cNvPr>
          <p:cNvSpPr/>
          <p:nvPr/>
        </p:nvSpPr>
        <p:spPr>
          <a:xfrm>
            <a:off x="9527120" y="2366844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PPT </a:t>
            </a:r>
            <a:r>
              <a:rPr lang="es-ES" sz="1400" dirty="0" err="1">
                <a:solidFill>
                  <a:schemeClr val="bg1"/>
                </a:solidFill>
              </a:rPr>
              <a:t>Format</a:t>
            </a:r>
            <a:endParaRPr lang="es-ES" sz="1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2C79BD-F83F-46BD-A76B-704C4AC9175F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953500" y="2546844"/>
            <a:ext cx="57362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147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B12110B8-B717-4F64-931F-27485FF396C1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B4380618-04A6-404A-814F-9B45DC17C3F0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8E547172-1265-411E-A3D8-C8AF329C0FB3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DBD03C5E-37E3-4129-B2E0-5F4C9847643F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75BC7E5E-1DB7-4928-86BD-C0F17FAE65E8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2FCD403D-D56B-44A3-AD99-83442E06550D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9AE5452D-C762-4CA0-90D5-EB8791450563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34A6FD19-B835-4E25-8669-0E2F41360873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0A03B71F-8542-4F78-98B5-04BD95C67715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F7070EC6-EA38-4A6F-8508-AF03751C6685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62478712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AB22406-1500-4457-B04E-A81D253AA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" t="8457" r="5334" b="3579"/>
          <a:stretch/>
        </p:blipFill>
        <p:spPr>
          <a:xfrm>
            <a:off x="504880" y="1503732"/>
            <a:ext cx="8746493" cy="4575940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en-US" dirty="0"/>
              <a:t>RES-Q live metrics, updated every hour</a:t>
            </a:r>
            <a:br>
              <a:rPr lang="en-US" dirty="0"/>
            </a:br>
            <a:r>
              <a:rPr lang="en-US" sz="2000" b="0" dirty="0">
                <a:solidFill>
                  <a:schemeClr val="tx1"/>
                </a:solidFill>
              </a:rPr>
              <a:t>Everyone can view this data on the RES-Q website homepage</a:t>
            </a:r>
            <a:endParaRPr lang="es-ES" b="0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7921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en-US" dirty="0"/>
              <a:t>You can monitor quarterly trends and see progression on key parameters</a:t>
            </a:r>
            <a:endParaRPr lang="es-ES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0CB238-116F-4378-BE5E-49F62257E6A7}"/>
              </a:ext>
            </a:extLst>
          </p:cNvPr>
          <p:cNvGrpSpPr/>
          <p:nvPr/>
        </p:nvGrpSpPr>
        <p:grpSpPr>
          <a:xfrm>
            <a:off x="6278554" y="1552951"/>
            <a:ext cx="5702890" cy="2906583"/>
            <a:chOff x="6278554" y="1552951"/>
            <a:chExt cx="5702890" cy="29065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5C4704-32AE-4F48-83C2-32EF42D25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49" t="5989" r="17712"/>
            <a:stretch/>
          </p:blipFill>
          <p:spPr>
            <a:xfrm>
              <a:off x="6278554" y="1552951"/>
              <a:ext cx="2632303" cy="290658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E8978B-41CD-4F5B-A0A5-18AEE0674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9886781" y="1949692"/>
              <a:ext cx="2094663" cy="24437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8C5AB4-786E-4F17-99B0-26BAEA58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8" r="21158"/>
            <a:stretch/>
          </p:blipFill>
          <p:spPr>
            <a:xfrm>
              <a:off x="8854171" y="1987497"/>
              <a:ext cx="1061105" cy="2443774"/>
            </a:xfrm>
            <a:prstGeom prst="rect">
              <a:avLst/>
            </a:prstGeom>
          </p:spPr>
        </p:pic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AEC7FD67-FA88-413B-B7F3-11781360C48E}"/>
                </a:ext>
              </a:extLst>
            </p:cNvPr>
            <p:cNvSpPr/>
            <p:nvPr/>
          </p:nvSpPr>
          <p:spPr>
            <a:xfrm>
              <a:off x="6997747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Q3 2019</a:t>
              </a:r>
            </a:p>
          </p:txBody>
        </p:sp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D473CC60-AB95-47D5-BA09-B37CDA499F87}"/>
                </a:ext>
              </a:extLst>
            </p:cNvPr>
            <p:cNvSpPr/>
            <p:nvPr/>
          </p:nvSpPr>
          <p:spPr>
            <a:xfrm>
              <a:off x="8003268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Q4 2019</a:t>
              </a:r>
            </a:p>
          </p:txBody>
        </p:sp>
        <p:sp>
          <p:nvSpPr>
            <p:cNvPr id="11" name="Rounded Rectangle 14">
              <a:extLst>
                <a:ext uri="{FF2B5EF4-FFF2-40B4-BE49-F238E27FC236}">
                  <a16:creationId xmlns:a16="http://schemas.microsoft.com/office/drawing/2014/main" id="{A521EA82-1BA6-4430-99FC-060E041C092D}"/>
                </a:ext>
              </a:extLst>
            </p:cNvPr>
            <p:cNvSpPr/>
            <p:nvPr/>
          </p:nvSpPr>
          <p:spPr>
            <a:xfrm>
              <a:off x="9003082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Q1 2020</a:t>
              </a:r>
            </a:p>
          </p:txBody>
        </p:sp>
        <p:sp>
          <p:nvSpPr>
            <p:cNvPr id="13" name="Rounded Rectangle 23">
              <a:extLst>
                <a:ext uri="{FF2B5EF4-FFF2-40B4-BE49-F238E27FC236}">
                  <a16:creationId xmlns:a16="http://schemas.microsoft.com/office/drawing/2014/main" id="{B78385AC-BDB8-402D-9719-29E964481F5C}"/>
                </a:ext>
              </a:extLst>
            </p:cNvPr>
            <p:cNvSpPr/>
            <p:nvPr/>
          </p:nvSpPr>
          <p:spPr>
            <a:xfrm>
              <a:off x="9987639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Q2 2020</a:t>
              </a:r>
            </a:p>
          </p:txBody>
        </p:sp>
        <p:sp>
          <p:nvSpPr>
            <p:cNvPr id="14" name="Rounded Rectangle 24">
              <a:extLst>
                <a:ext uri="{FF2B5EF4-FFF2-40B4-BE49-F238E27FC236}">
                  <a16:creationId xmlns:a16="http://schemas.microsoft.com/office/drawing/2014/main" id="{79F51090-549E-4A93-8BCB-17451A49324D}"/>
                </a:ext>
              </a:extLst>
            </p:cNvPr>
            <p:cNvSpPr/>
            <p:nvPr/>
          </p:nvSpPr>
          <p:spPr>
            <a:xfrm>
              <a:off x="10964593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Q3 2020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DB3124-64C9-4875-9BBD-4D3DE8F2CE55}"/>
              </a:ext>
            </a:extLst>
          </p:cNvPr>
          <p:cNvGrpSpPr/>
          <p:nvPr/>
        </p:nvGrpSpPr>
        <p:grpSpPr>
          <a:xfrm>
            <a:off x="449865" y="1497013"/>
            <a:ext cx="5532836" cy="2836562"/>
            <a:chOff x="449865" y="1497013"/>
            <a:chExt cx="5532836" cy="283656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57912B3-E7E7-43E7-A014-A762184AB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78" r="52654"/>
            <a:stretch/>
          </p:blipFill>
          <p:spPr>
            <a:xfrm>
              <a:off x="449865" y="1497013"/>
              <a:ext cx="1816343" cy="28007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65F6082-7CD2-4A47-B0CE-0726A82D9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242" r="33135" b="9320"/>
            <a:stretch/>
          </p:blipFill>
          <p:spPr>
            <a:xfrm>
              <a:off x="3852930" y="2125902"/>
              <a:ext cx="681566" cy="2171852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DC756F8-55EA-450E-BB6A-9FF7C201EFC1}"/>
                </a:ext>
              </a:extLst>
            </p:cNvPr>
            <p:cNvSpPr txBox="1"/>
            <p:nvPr/>
          </p:nvSpPr>
          <p:spPr>
            <a:xfrm>
              <a:off x="1864812" y="3867549"/>
              <a:ext cx="332142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/>
                <a:t>(n)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18E4763-C28F-4BCC-B49F-AADAD9317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434" t="23734" r="31548"/>
            <a:stretch/>
          </p:blipFill>
          <p:spPr>
            <a:xfrm>
              <a:off x="2561602" y="2161723"/>
              <a:ext cx="606616" cy="21360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4D2B27E-9DE7-43E3-9E56-A603F5003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924" t="23734" r="12791"/>
            <a:stretch/>
          </p:blipFill>
          <p:spPr>
            <a:xfrm>
              <a:off x="3103330" y="2161723"/>
              <a:ext cx="577001" cy="21360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47BFD7C-522C-4F5E-B59A-3638461E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776"/>
            <a:stretch/>
          </p:blipFill>
          <p:spPr>
            <a:xfrm>
              <a:off x="4161597" y="2161723"/>
              <a:ext cx="681566" cy="2171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913EA20-693F-4603-8733-40A6F79CB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975" r="8810"/>
            <a:stretch/>
          </p:blipFill>
          <p:spPr>
            <a:xfrm>
              <a:off x="4831576" y="2161723"/>
              <a:ext cx="598755" cy="2171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6FF4BA8-36E6-44C2-AA8B-9B6B22D10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117" t="3410"/>
            <a:stretch/>
          </p:blipFill>
          <p:spPr>
            <a:xfrm>
              <a:off x="5420527" y="2185871"/>
              <a:ext cx="562173" cy="2001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E067775-2A6D-4F87-AF01-7BAB9D776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45" t="12586" r="41879" b="9287"/>
            <a:stretch/>
          </p:blipFill>
          <p:spPr>
            <a:xfrm>
              <a:off x="3709572" y="2161723"/>
              <a:ext cx="514510" cy="2136031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CDAF606-7040-4F45-964F-FE4C9A8333BC}"/>
                </a:ext>
              </a:extLst>
            </p:cNvPr>
            <p:cNvGrpSpPr/>
            <p:nvPr/>
          </p:nvGrpSpPr>
          <p:grpSpPr>
            <a:xfrm>
              <a:off x="2523157" y="1707201"/>
              <a:ext cx="3459544" cy="431129"/>
              <a:chOff x="1938392" y="1634328"/>
              <a:chExt cx="4044309" cy="504003"/>
            </a:xfrm>
          </p:grpSpPr>
          <p:sp>
            <p:nvSpPr>
              <p:cNvPr id="52" name="Rounded Rectangle 8">
                <a:extLst>
                  <a:ext uri="{FF2B5EF4-FFF2-40B4-BE49-F238E27FC236}">
                    <a16:creationId xmlns:a16="http://schemas.microsoft.com/office/drawing/2014/main" id="{2409AC98-C169-4D8A-860F-13774EB35756}"/>
                  </a:ext>
                </a:extLst>
              </p:cNvPr>
              <p:cNvSpPr/>
              <p:nvPr/>
            </p:nvSpPr>
            <p:spPr>
              <a:xfrm>
                <a:off x="1938392" y="1634329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Q3 2019</a:t>
                </a:r>
              </a:p>
            </p:txBody>
          </p:sp>
          <p:sp>
            <p:nvSpPr>
              <p:cNvPr id="53" name="Rounded Rectangle 9">
                <a:extLst>
                  <a:ext uri="{FF2B5EF4-FFF2-40B4-BE49-F238E27FC236}">
                    <a16:creationId xmlns:a16="http://schemas.microsoft.com/office/drawing/2014/main" id="{0509212F-8BBC-408B-AD41-5E7330743156}"/>
                  </a:ext>
                </a:extLst>
              </p:cNvPr>
              <p:cNvSpPr/>
              <p:nvPr/>
            </p:nvSpPr>
            <p:spPr>
              <a:xfrm>
                <a:off x="2623596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Q4 2019</a:t>
                </a:r>
              </a:p>
            </p:txBody>
          </p:sp>
          <p:sp>
            <p:nvSpPr>
              <p:cNvPr id="54" name="Rounded Rectangle 10">
                <a:extLst>
                  <a:ext uri="{FF2B5EF4-FFF2-40B4-BE49-F238E27FC236}">
                    <a16:creationId xmlns:a16="http://schemas.microsoft.com/office/drawing/2014/main" id="{248321A1-D450-49B3-961E-BE4A7B49B172}"/>
                  </a:ext>
                </a:extLst>
              </p:cNvPr>
              <p:cNvSpPr/>
              <p:nvPr/>
            </p:nvSpPr>
            <p:spPr>
              <a:xfrm>
                <a:off x="3308801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Q1 2020</a:t>
                </a:r>
              </a:p>
            </p:txBody>
          </p:sp>
          <p:sp>
            <p:nvSpPr>
              <p:cNvPr id="55" name="Rounded Rectangle 18">
                <a:extLst>
                  <a:ext uri="{FF2B5EF4-FFF2-40B4-BE49-F238E27FC236}">
                    <a16:creationId xmlns:a16="http://schemas.microsoft.com/office/drawing/2014/main" id="{D50A8CEF-F182-4FD8-881E-AAA50BFEA7A3}"/>
                  </a:ext>
                </a:extLst>
              </p:cNvPr>
              <p:cNvSpPr/>
              <p:nvPr/>
            </p:nvSpPr>
            <p:spPr>
              <a:xfrm>
                <a:off x="3994004" y="1634331"/>
                <a:ext cx="618285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Q2 2020</a:t>
                </a:r>
              </a:p>
            </p:txBody>
          </p:sp>
          <p:sp>
            <p:nvSpPr>
              <p:cNvPr id="56" name="Rounded Rectangle 20">
                <a:extLst>
                  <a:ext uri="{FF2B5EF4-FFF2-40B4-BE49-F238E27FC236}">
                    <a16:creationId xmlns:a16="http://schemas.microsoft.com/office/drawing/2014/main" id="{C67A6B94-106E-4EB7-9D9D-5ACA41DC4EA2}"/>
                  </a:ext>
                </a:extLst>
              </p:cNvPr>
              <p:cNvSpPr/>
              <p:nvPr/>
            </p:nvSpPr>
            <p:spPr>
              <a:xfrm>
                <a:off x="4679210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Q3 2020</a:t>
                </a:r>
              </a:p>
            </p:txBody>
          </p:sp>
          <p:sp>
            <p:nvSpPr>
              <p:cNvPr id="57" name="Rounded Rectangle 31">
                <a:extLst>
                  <a:ext uri="{FF2B5EF4-FFF2-40B4-BE49-F238E27FC236}">
                    <a16:creationId xmlns:a16="http://schemas.microsoft.com/office/drawing/2014/main" id="{C50B8C97-63E0-4421-96E4-D60E71905FB2}"/>
                  </a:ext>
                </a:extLst>
              </p:cNvPr>
              <p:cNvSpPr/>
              <p:nvPr/>
            </p:nvSpPr>
            <p:spPr>
              <a:xfrm>
                <a:off x="5364417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Q4 2020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4463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RES-Q functionalities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122B25D4-662A-48D7-A149-F6E7FB8F5286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26453632-0323-4763-A35D-16C0D8295E67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BB46AC84-4C1B-45D7-86BB-62CCBFF1DC28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FD4AF8A1-3154-4D69-80BC-965A23483C0E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C9431D9C-BDAF-4A20-830C-33F9D4AAED1D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EEAAADDC-73FC-4A60-9067-A12C89547F3F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1957B2EE-1B85-4266-B24D-85219E87D3AD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E5AFB6F2-6B34-48F7-ACED-B366E85AF3D2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E564D85A-64EE-4BF6-AF10-240AC82E06D3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B5F55CBA-D4CB-4283-B47D-B96D76A9C0EC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97550097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9F0991-4D29-4756-BE62-B3C95C0935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65"/>
          <a:stretch/>
        </p:blipFill>
        <p:spPr>
          <a:xfrm>
            <a:off x="504882" y="1501182"/>
            <a:ext cx="11176946" cy="2937730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en-US" dirty="0"/>
              <a:t>Using RES-Q to obtain WSO/ ESO angels awards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528DB4-D770-4BC8-BA50-76DF3DD5BE58}"/>
              </a:ext>
            </a:extLst>
          </p:cNvPr>
          <p:cNvSpPr/>
          <p:nvPr/>
        </p:nvSpPr>
        <p:spPr>
          <a:xfrm flipH="1">
            <a:off x="8276478" y="3780631"/>
            <a:ext cx="763739" cy="508073"/>
          </a:xfrm>
          <a:prstGeom prst="rect">
            <a:avLst/>
          </a:prstGeom>
          <a:noFill/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335424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1C155A-7BC4-4163-B52B-99D12204C12A}"/>
              </a:ext>
            </a:extLst>
          </p:cNvPr>
          <p:cNvGrpSpPr/>
          <p:nvPr/>
        </p:nvGrpSpPr>
        <p:grpSpPr>
          <a:xfrm>
            <a:off x="493713" y="1497013"/>
            <a:ext cx="9107046" cy="4535817"/>
            <a:chOff x="2113726" y="2710403"/>
            <a:chExt cx="9107046" cy="4535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9164FB-4E48-4916-A294-1EF494D69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612"/>
            <a:stretch/>
          </p:blipFill>
          <p:spPr>
            <a:xfrm>
              <a:off x="2113726" y="2710403"/>
              <a:ext cx="9107046" cy="45358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9C32DA-3B66-4361-B870-4A655B17BF0A}"/>
                </a:ext>
              </a:extLst>
            </p:cNvPr>
            <p:cNvSpPr/>
            <p:nvPr/>
          </p:nvSpPr>
          <p:spPr>
            <a:xfrm>
              <a:off x="3023932" y="3857278"/>
              <a:ext cx="3765392" cy="345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500" b="1" dirty="0">
                  <a:solidFill>
                    <a:schemeClr val="tx1"/>
                  </a:solidFill>
                </a:rPr>
                <a:t>Nombre del hospital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891710" cy="768263"/>
          </a:xfrm>
        </p:spPr>
        <p:txBody>
          <a:bodyPr/>
          <a:lstStyle/>
          <a:p>
            <a:r>
              <a:rPr lang="en-US" dirty="0"/>
              <a:t>Site dashboard with WSO/ ESO angels awards criteria, updated hourly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9545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RES-Q functionalities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3" name="Rectangle 2">
            <a:hlinkClick r:id="rId17" action="ppaction://hlinksldjump"/>
            <a:extLst>
              <a:ext uri="{FF2B5EF4-FFF2-40B4-BE49-F238E27FC236}">
                <a16:creationId xmlns:a16="http://schemas.microsoft.com/office/drawing/2014/main" id="{3392C026-B32E-4982-943F-20A1A8614380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48" name="Rectangle 47">
            <a:hlinkClick r:id="rId18" action="ppaction://hlinksldjump"/>
            <a:extLst>
              <a:ext uri="{FF2B5EF4-FFF2-40B4-BE49-F238E27FC236}">
                <a16:creationId xmlns:a16="http://schemas.microsoft.com/office/drawing/2014/main" id="{C024F35F-A97A-4D12-9E6F-D83AB708F844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19" action="ppaction://hlinksldjump"/>
            <a:extLst>
              <a:ext uri="{FF2B5EF4-FFF2-40B4-BE49-F238E27FC236}">
                <a16:creationId xmlns:a16="http://schemas.microsoft.com/office/drawing/2014/main" id="{B37AB18D-5672-4B05-B8CC-3A8BA0A1D868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0" action="ppaction://hlinksldjump"/>
            <a:extLst>
              <a:ext uri="{FF2B5EF4-FFF2-40B4-BE49-F238E27FC236}">
                <a16:creationId xmlns:a16="http://schemas.microsoft.com/office/drawing/2014/main" id="{3718E4FB-BFD5-446E-BDA2-07023F299E94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1" action="ppaction://hlinksldjump"/>
            <a:extLst>
              <a:ext uri="{FF2B5EF4-FFF2-40B4-BE49-F238E27FC236}">
                <a16:creationId xmlns:a16="http://schemas.microsoft.com/office/drawing/2014/main" id="{4496ACFC-5B49-424E-A1F8-9884EE65D065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2" action="ppaction://hlinksldjump"/>
            <a:extLst>
              <a:ext uri="{FF2B5EF4-FFF2-40B4-BE49-F238E27FC236}">
                <a16:creationId xmlns:a16="http://schemas.microsoft.com/office/drawing/2014/main" id="{90DAA41F-2082-49B1-931F-7CE5BBF2F40D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3" action="ppaction://hlinksldjump"/>
            <a:extLst>
              <a:ext uri="{FF2B5EF4-FFF2-40B4-BE49-F238E27FC236}">
                <a16:creationId xmlns:a16="http://schemas.microsoft.com/office/drawing/2014/main" id="{1669A701-BEA8-4F23-A662-9AD9705B9F4A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4" action="ppaction://hlinksldjump"/>
            <a:extLst>
              <a:ext uri="{FF2B5EF4-FFF2-40B4-BE49-F238E27FC236}">
                <a16:creationId xmlns:a16="http://schemas.microsoft.com/office/drawing/2014/main" id="{5DF95336-77AD-46C4-B516-7BD99AD9EDF8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5" action="ppaction://hlinksldjump"/>
            <a:extLst>
              <a:ext uri="{FF2B5EF4-FFF2-40B4-BE49-F238E27FC236}">
                <a16:creationId xmlns:a16="http://schemas.microsoft.com/office/drawing/2014/main" id="{531D68B4-42AA-4580-8983-3257948B1DC8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6" action="ppaction://hlinksldjump"/>
            <a:extLst>
              <a:ext uri="{FF2B5EF4-FFF2-40B4-BE49-F238E27FC236}">
                <a16:creationId xmlns:a16="http://schemas.microsoft.com/office/drawing/2014/main" id="{14C2ACA5-2D32-4E14-9CF8-133EF11645E7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24120217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891710" cy="768263"/>
          </a:xfrm>
        </p:spPr>
        <p:txBody>
          <a:bodyPr/>
          <a:lstStyle/>
          <a:p>
            <a:r>
              <a:rPr lang="en-US" dirty="0"/>
              <a:t>How the award process works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303859-E62F-4D5C-8AB4-7C3999A29BDD}"/>
              </a:ext>
            </a:extLst>
          </p:cNvPr>
          <p:cNvGrpSpPr/>
          <p:nvPr/>
        </p:nvGrpSpPr>
        <p:grpSpPr>
          <a:xfrm>
            <a:off x="2368495" y="1306150"/>
            <a:ext cx="7455010" cy="4837898"/>
            <a:chOff x="1173193" y="249296"/>
            <a:chExt cx="9704716" cy="6472178"/>
          </a:xfrm>
        </p:grpSpPr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9E4658F2-F0E5-40F4-BB49-5245051ED1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47976762"/>
                </p:ext>
              </p:extLst>
            </p:nvPr>
          </p:nvGraphicFramePr>
          <p:xfrm>
            <a:off x="1173193" y="621101"/>
            <a:ext cx="9704716" cy="610037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EEEAA2C-1A79-49BE-ADCD-05C75D1AF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69871" y="4053753"/>
              <a:ext cx="589759" cy="589759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FB56A5-810D-45F7-AB90-F61EDF7FD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08199" y="1776317"/>
              <a:ext cx="640080" cy="64008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B8C21A8-4FA5-450D-9053-FCB99B4B1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58520" y="4171885"/>
              <a:ext cx="589759" cy="58975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26ECA7C-2B9F-40C7-8F51-1B020B10B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69804" y="5276780"/>
              <a:ext cx="640080" cy="64008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7FCA04-EA9D-492F-ACD2-DA8C0F86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908816" y="5328545"/>
              <a:ext cx="640080" cy="64008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A142242-2124-4E80-B8F8-660C9F59B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545762" y="4127374"/>
              <a:ext cx="492838" cy="49283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27E294B-3397-45C3-A986-DFF9C93D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331125" y="249296"/>
              <a:ext cx="577691" cy="64008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6F058DD-FD88-4840-B08E-0415F7B74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83739" y="1529898"/>
              <a:ext cx="589759" cy="58975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7767C073-359C-40C1-BA3A-57700997E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59630" y="1603519"/>
              <a:ext cx="492838" cy="4928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B03BAA-6E30-40E8-9738-5489D173E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439" t="1909" r="19183" b="66009"/>
            <a:stretch/>
          </p:blipFill>
          <p:spPr>
            <a:xfrm>
              <a:off x="6002412" y="249296"/>
              <a:ext cx="452887" cy="585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8AB309C-BDDB-4277-AE4D-1DA9A3B59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346928" y="1776316"/>
              <a:ext cx="527344" cy="527344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F61AF-BCF3-40A2-B585-2A0F35EBC6D8}"/>
              </a:ext>
            </a:extLst>
          </p:cNvPr>
          <p:cNvSpPr/>
          <p:nvPr/>
        </p:nvSpPr>
        <p:spPr>
          <a:xfrm>
            <a:off x="9196403" y="2878137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Continuous process</a:t>
            </a:r>
            <a:endParaRPr lang="en-US" sz="14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3BF467-89E5-4983-9D0A-02970E097B90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570563" y="3058137"/>
            <a:ext cx="62584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BC37E-4F82-4F9C-90B5-B539406A4C1A}"/>
              </a:ext>
            </a:extLst>
          </p:cNvPr>
          <p:cNvSpPr/>
          <p:nvPr/>
        </p:nvSpPr>
        <p:spPr>
          <a:xfrm>
            <a:off x="9170572" y="4542535"/>
            <a:ext cx="2160000" cy="497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Updated real time</a:t>
            </a:r>
            <a:endParaRPr lang="en-US" sz="14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2454E3-FCC9-433E-BCE4-9BEAA99A1F13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8544732" y="4791424"/>
            <a:ext cx="62584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826F517-F005-460A-B3CB-CF74CA6C8F4F}"/>
              </a:ext>
            </a:extLst>
          </p:cNvPr>
          <p:cNvSpPr/>
          <p:nvPr/>
        </p:nvSpPr>
        <p:spPr>
          <a:xfrm>
            <a:off x="835597" y="3509284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10 </a:t>
            </a:r>
            <a:r>
              <a:rPr lang="es-ES" sz="1400" dirty="0" err="1"/>
              <a:t>days</a:t>
            </a:r>
            <a:endParaRPr lang="es-ES" sz="1400" dirty="0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3AEF1A81-2837-4F90-B2F1-6E28F06A30D6}"/>
              </a:ext>
            </a:extLst>
          </p:cNvPr>
          <p:cNvSpPr/>
          <p:nvPr/>
        </p:nvSpPr>
        <p:spPr>
          <a:xfrm>
            <a:off x="3007364" y="2196689"/>
            <a:ext cx="330391" cy="298519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978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32396-5885-4D17-B8A9-F77D59B35E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3570" y="1857842"/>
            <a:ext cx="1515131" cy="20337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1A0852-7D51-4D09-89E7-EDA245E5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12517" y="1852284"/>
            <a:ext cx="1515131" cy="203373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891710" cy="768263"/>
          </a:xfrm>
        </p:spPr>
        <p:txBody>
          <a:bodyPr/>
          <a:lstStyle/>
          <a:p>
            <a:r>
              <a:rPr lang="en-US" sz="2400" dirty="0"/>
              <a:t>Being part of RES-Q registry allows you to participate in the quarterly WSO/ ESO angels awards, given to qualifying hospitals for delivering excellence in stroke care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aphicFrame>
        <p:nvGraphicFramePr>
          <p:cNvPr id="35" name="Tabla 1">
            <a:extLst>
              <a:ext uri="{FF2B5EF4-FFF2-40B4-BE49-F238E27FC236}">
                <a16:creationId xmlns:a16="http://schemas.microsoft.com/office/drawing/2014/main" id="{F34A8D7C-B71B-4B16-AEED-90103D2C9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402015"/>
              </p:ext>
            </p:extLst>
          </p:nvPr>
        </p:nvGraphicFramePr>
        <p:xfrm>
          <a:off x="493711" y="2098752"/>
          <a:ext cx="7107078" cy="406038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672000">
                  <a:extLst>
                    <a:ext uri="{9D8B030D-6E8A-4147-A177-3AD203B41FA5}">
                      <a16:colId xmlns:a16="http://schemas.microsoft.com/office/drawing/2014/main" val="948313229"/>
                    </a:ext>
                  </a:extLst>
                </a:gridCol>
                <a:gridCol w="1145026">
                  <a:extLst>
                    <a:ext uri="{9D8B030D-6E8A-4147-A177-3AD203B41FA5}">
                      <a16:colId xmlns:a16="http://schemas.microsoft.com/office/drawing/2014/main" val="3906707645"/>
                    </a:ext>
                  </a:extLst>
                </a:gridCol>
                <a:gridCol w="1145026">
                  <a:extLst>
                    <a:ext uri="{9D8B030D-6E8A-4147-A177-3AD203B41FA5}">
                      <a16:colId xmlns:a16="http://schemas.microsoft.com/office/drawing/2014/main" val="848813423"/>
                    </a:ext>
                  </a:extLst>
                </a:gridCol>
                <a:gridCol w="1145026">
                  <a:extLst>
                    <a:ext uri="{9D8B030D-6E8A-4147-A177-3AD203B41FA5}">
                      <a16:colId xmlns:a16="http://schemas.microsoft.com/office/drawing/2014/main" val="899199704"/>
                    </a:ext>
                  </a:extLst>
                </a:gridCol>
              </a:tblGrid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WSO/ ESO KPIs/ criteria</a:t>
                      </a:r>
                    </a:p>
                  </a:txBody>
                  <a:tcPr marL="68580" marR="68580" marT="36000" marB="1800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/>
                        <a:t>GOLD</a:t>
                      </a:r>
                      <a:br>
                        <a:rPr lang="en-GB" sz="1050" noProof="0"/>
                      </a:br>
                      <a:r>
                        <a:rPr lang="en-GB" sz="1050" noProof="0"/>
                        <a:t>STATUS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/>
                        <a:t>PLATINUM STATUS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/>
                        <a:t>DIAMOND STATUS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360551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Registration requirements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Registration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criteria met</a:t>
                      </a:r>
                    </a:p>
                  </a:txBody>
                  <a:tcPr marL="68580" marR="68580" marT="36000" marB="18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Registration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criteria met</a:t>
                      </a:r>
                    </a:p>
                  </a:txBody>
                  <a:tcPr marL="68580" marR="68580" marT="36000" marB="1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Registration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criteria met</a:t>
                      </a:r>
                    </a:p>
                  </a:txBody>
                  <a:tcPr marL="68580" marR="68580" marT="36000" marB="1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55408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needle time &lt; 60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24488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groin time &lt; 120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521368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needle time &lt; 45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44356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groin time &lt; 90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33609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recanalization procedure rate out of total stroke incidence in the hospital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15 %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25 %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63416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all suspected stroke patients undergoing CT or MRI imaging procedure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30566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all stroke patients undergoing dysphagia screen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06299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ischaemic stroke patients discharged with antiplatelets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054937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atrial fibrillation related stroke patients discharged with anticoagulants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414392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Stroke patients treated in a dedicated stroke unit or ICU during their hospital stay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bg1"/>
                          </a:solidFill>
                        </a:rPr>
                        <a:t>SI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535383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6736B1F2-7532-4E2F-8C81-4C3384F360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14624" y="1863400"/>
            <a:ext cx="1515132" cy="2033734"/>
          </a:xfrm>
          <a:prstGeom prst="rect">
            <a:avLst/>
          </a:prstGeom>
        </p:spPr>
      </p:pic>
      <p:pic>
        <p:nvPicPr>
          <p:cNvPr id="34" name="Grafik 4">
            <a:extLst>
              <a:ext uri="{FF2B5EF4-FFF2-40B4-BE49-F238E27FC236}">
                <a16:creationId xmlns:a16="http://schemas.microsoft.com/office/drawing/2014/main" id="{F0FB64DE-9E18-41E9-9E3E-93E611A9D0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986" y="3795177"/>
            <a:ext cx="3954301" cy="2332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09086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RES-Q functionalities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38159E6C-E3E9-496A-ABBF-FABB8B0BA156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44C5BF50-3385-4152-A31E-F0FA4D08B865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A0BA647A-0DE6-497C-B8DD-CEA601125E73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A885D6BE-4513-43C2-8341-CF0BB67ED0D4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C95390F4-D903-4025-8DC5-1449151F2EA4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0EF9148E-5B9B-462C-A323-BC0B7AF4E5A1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9B82D514-B237-43C6-9031-D9328364D150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F51232F2-EFA3-43AD-979D-567970519B14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37828CE3-755F-4AC1-B09B-5D0C13FAB082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C3E7189A-259D-4619-80F6-9C998DDAEF5B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78388327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38B168-840D-46C5-AB55-F46FE85E8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GB"/>
              <a:t>We strive for transparency and fairness.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GB"/>
              <a:t>Hospitals can access their own data, including raw (patient rows) data.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GB"/>
              <a:t>The National Coordinator / National Steering Committee (NC / NSC) can see all country level data and results, unless otherwise specified by the country.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GB"/>
              <a:t>All current data policies are available on our website, in English language only at: </a:t>
            </a:r>
            <a:r>
              <a:rPr lang="en-GB">
                <a:hlinkClick r:id="rId3"/>
              </a:rPr>
              <a:t>https://qualityregistry.eu/policies</a:t>
            </a:r>
            <a:r>
              <a:rPr lang="en-GB"/>
              <a:t> 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GB"/>
              <a:t>As an ESO project, our policies are audited by them. 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GB"/>
              <a:t>RES-Q was determined to satisfy compliance with GDPR and other applicable laws, according to ESO.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D12B3D-7E98-437A-9D35-FEF295E29579}"/>
              </a:ext>
            </a:extLst>
          </p:cNvPr>
          <p:cNvSpPr txBox="1"/>
          <p:nvPr/>
        </p:nvSpPr>
        <p:spPr>
          <a:xfrm>
            <a:off x="493713" y="4487782"/>
            <a:ext cx="11229541" cy="1438151"/>
          </a:xfrm>
          <a:prstGeom prst="rect">
            <a:avLst/>
          </a:prstGeom>
          <a:solidFill>
            <a:schemeClr val="accent5">
              <a:alpha val="10000"/>
            </a:schemeClr>
          </a:solidFill>
          <a:ln w="254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b="1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Policies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The RES-Q platform’s usage, privacy, and data protection policies, as well as the updated terms and conditions, are effective as of May 25th, 2018. The relevant documents published here are: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Privacy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A description of what personal data is collected from users in RES-Q, how that data is managed, and what rights users have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Terms &amp; Conditions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The list of rights and responsibilities users must agree to, and comply with, in order to be authorised to use RES-Q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Security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A detailed description of how RES-Q stores and handles data from a technical perspective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Sharing &amp; Ownership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This describes the broad categories of data stored in RES-Q and how they are used towards the collaborative purpose of the platform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Request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The requirements and procedures for requesting Access to data stored in RES-Q for research or evaluation purposes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2B6C8-BD9E-4218-AAA8-51AC3519A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Policies and Data Privacy</a:t>
            </a:r>
          </a:p>
        </p:txBody>
      </p:sp>
    </p:spTree>
    <p:extLst>
      <p:ext uri="{BB962C8B-B14F-4D97-AF65-F5344CB8AC3E}">
        <p14:creationId xmlns:p14="http://schemas.microsoft.com/office/powerpoint/2010/main" val="209320821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4FB28E-C7DD-45E0-B181-D502D0501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94" y="1286359"/>
            <a:ext cx="6878845" cy="499412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Access to data is </a:t>
            </a:r>
            <a:r>
              <a:rPr lang="en-US" b="1" dirty="0"/>
              <a:t>NOT</a:t>
            </a:r>
            <a:r>
              <a:rPr lang="en-US" dirty="0"/>
              <a:t> granted to third parties, unless the NC / NSC signs an agreement form providing them access to the data (e.g. to individual angels consultant).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Access to data to third parties can also be granted per hospital, with the same data agreement between the Local Coordinator and the third party.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25E857-9F88-4ED2-B661-7071DBC4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Party</a:t>
            </a:r>
            <a:r>
              <a:rPr lang="es-ES" dirty="0"/>
              <a:t> Access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9A5BA-5587-8249-B4F1-766BA825A736}"/>
              </a:ext>
            </a:extLst>
          </p:cNvPr>
          <p:cNvSpPr/>
          <p:nvPr/>
        </p:nvSpPr>
        <p:spPr>
          <a:xfrm>
            <a:off x="493713" y="3872933"/>
            <a:ext cx="6573514" cy="576000"/>
          </a:xfrm>
          <a:prstGeom prst="rect">
            <a:avLst/>
          </a:prstGeom>
          <a:solidFill>
            <a:schemeClr val="accent5"/>
          </a:solidFill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bg1"/>
                </a:solidFill>
              </a:rPr>
              <a:t>You can find the Data Sharing Agreement form below </a:t>
            </a:r>
            <a:r>
              <a:rPr lang="es-E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https://qualitiregistry.eu/images/forms/RES_Q_Data_Sharing_Agreement.pdf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A7FA7-7B22-2647-8691-6380842A78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116" y="1376363"/>
            <a:ext cx="3608172" cy="47168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48378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E88894-7383-4E0E-8644-E654EA58C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evaluate how large share of stroke cases RES-Q covers in each country, we can compare the number of RES-Q records to total stroke cases collected by </a:t>
            </a:r>
            <a:r>
              <a:rPr lang="en-US" b="1" dirty="0">
                <a:solidFill>
                  <a:schemeClr val="tx2"/>
                </a:solidFill>
              </a:rPr>
              <a:t>Global Burden of Diseases </a:t>
            </a:r>
            <a:r>
              <a:rPr lang="en-US" dirty="0"/>
              <a:t>(GBD) (The Institute for Health Metrics and Evaluation (IHME), University of Washington, WA, USA). http://www.healthdata.org/gbd/2019.</a:t>
            </a:r>
          </a:p>
          <a:p>
            <a:r>
              <a:rPr lang="en-US" dirty="0"/>
              <a:t>It is not necessary to have all stroke cases in a particular country, but only statistical sample representing the population of stroke cases. 	</a:t>
            </a:r>
          </a:p>
          <a:p>
            <a:r>
              <a:rPr lang="en-US" dirty="0"/>
              <a:t>Proper sample size can be easily guessed by using simple rules that its sample size should be around 10% of the whole population, but at least of size 100 and at most 1000.</a:t>
            </a:r>
          </a:p>
          <a:p>
            <a:r>
              <a:rPr lang="en-US" dirty="0"/>
              <a:t>This simply approach is not very scientific, but we can calculate the sample required size and describe this size selection using statistics: </a:t>
            </a:r>
            <a:r>
              <a:rPr lang="en-US" b="1" dirty="0">
                <a:solidFill>
                  <a:schemeClr val="tx2"/>
                </a:solidFill>
              </a:rPr>
              <a:t>confidence level and margin of error</a:t>
            </a:r>
            <a:r>
              <a:rPr lang="en-US" dirty="0"/>
              <a:t>.</a:t>
            </a:r>
          </a:p>
          <a:p>
            <a:r>
              <a:rPr lang="en-US" dirty="0"/>
              <a:t>We used the most common confidence level of </a:t>
            </a:r>
            <a:r>
              <a:rPr lang="en-US" b="1" dirty="0">
                <a:solidFill>
                  <a:schemeClr val="tx2"/>
                </a:solidFill>
              </a:rPr>
              <a:t>95%</a:t>
            </a:r>
            <a:r>
              <a:rPr lang="en-US" dirty="0"/>
              <a:t> and margin of error of </a:t>
            </a:r>
            <a:r>
              <a:rPr lang="en-US" b="1" dirty="0">
                <a:solidFill>
                  <a:schemeClr val="tx2"/>
                </a:solidFill>
              </a:rPr>
              <a:t>5%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i="1" dirty="0"/>
              <a:t>A margin of error tells you how many percentage points your results will differ from the real population value. For example, a 95% confidence interval with a 5 percent margin of error means that your statistic will be within 5 percentage points of the real population value 95% of the time.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B258C-BC2B-438F-A197-5D0CD6D4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RES-Q data </a:t>
            </a:r>
            <a:r>
              <a:rPr lang="es-ES" dirty="0" err="1"/>
              <a:t>coverage</a:t>
            </a:r>
            <a:r>
              <a:rPr lang="es-ES" dirty="0"/>
              <a:t> - </a:t>
            </a:r>
            <a:r>
              <a:rPr lang="es-ES" dirty="0" err="1"/>
              <a:t>Methodology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131572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RES-Q functionalities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5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4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DFFC4A7F-4B25-43D7-A457-187A3397BC1D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C249932C-5AB9-4E9E-85BA-91B549339AC1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F36B14F1-972E-4159-A1EF-68328E046C9A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6777B04C-481A-49A9-AA3D-410C50D20BA0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B86BF140-E299-441F-A9F7-F0BFB4A0D5CB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A21496E5-E1E3-448C-BBA8-E6D27535BADD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39FDE70C-D82D-40F8-A35A-F9D574C38357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ABE62653-1908-41EF-A998-DE95A4A81EA2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1FB031C4-0C88-42AA-B9C6-26FE2207BA94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DA7E9AB4-FCF4-499F-9B33-18EA57BA2DB4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00816929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5813B2-4E39-4D71-874D-D4C7F754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RES-Q core team is based out of International Clinical Research Centre at St Anne university hospital, Brno, Czech Republic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20EAE3-5B3C-42A4-A508-123D83C52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F9508E-ED9D-4D79-85C6-7B8F5EA4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5648-4CD1-417E-8079-23ED6A06EE0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1810A-2B09-4B93-851B-F0A849A33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76" r="1636"/>
          <a:stretch/>
        </p:blipFill>
        <p:spPr>
          <a:xfrm>
            <a:off x="493713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A5977-44AA-4ADE-A533-7E947B2C4CF4}"/>
              </a:ext>
            </a:extLst>
          </p:cNvPr>
          <p:cNvSpPr txBox="1"/>
          <p:nvPr/>
        </p:nvSpPr>
        <p:spPr>
          <a:xfrm>
            <a:off x="372850" y="4327025"/>
            <a:ext cx="18617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Prof. Robert Mikulik</a:t>
            </a:r>
          </a:p>
          <a:p>
            <a:pPr algn="ctr"/>
            <a:r>
              <a:rPr lang="en-US" sz="1200" dirty="0"/>
              <a:t>Stroke Program Director &amp; Founder of RES-Q </a:t>
            </a:r>
          </a:p>
        </p:txBody>
      </p:sp>
      <p:pic>
        <p:nvPicPr>
          <p:cNvPr id="17" name="Picture 16" descr="A picture containing person, person, indoor, smiling&#10;&#10;Description automatically generated">
            <a:extLst>
              <a:ext uri="{FF2B5EF4-FFF2-40B4-BE49-F238E27FC236}">
                <a16:creationId xmlns:a16="http://schemas.microsoft.com/office/drawing/2014/main" id="{56A3EDD6-14D9-4F7F-9290-3B52D9696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8" r="3348"/>
          <a:stretch/>
        </p:blipFill>
        <p:spPr>
          <a:xfrm>
            <a:off x="6244458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637445-B75E-4405-83EF-453601E7E3D6}"/>
              </a:ext>
            </a:extLst>
          </p:cNvPr>
          <p:cNvSpPr txBox="1"/>
          <p:nvPr/>
        </p:nvSpPr>
        <p:spPr>
          <a:xfrm>
            <a:off x="6123595" y="4327025"/>
            <a:ext cx="18617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Miroslav Varecha</a:t>
            </a:r>
          </a:p>
          <a:p>
            <a:pPr algn="ctr"/>
            <a:r>
              <a:rPr lang="es-ES" sz="1200" dirty="0"/>
              <a:t>Data </a:t>
            </a:r>
            <a:r>
              <a:rPr lang="es-ES" sz="1200" dirty="0" err="1"/>
              <a:t>scientist</a:t>
            </a:r>
            <a:endParaRPr lang="es-E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01B78A-F8A6-4832-BDE7-32FA5CF0F44D}"/>
              </a:ext>
            </a:extLst>
          </p:cNvPr>
          <p:cNvSpPr txBox="1"/>
          <p:nvPr/>
        </p:nvSpPr>
        <p:spPr>
          <a:xfrm>
            <a:off x="8040510" y="4327025"/>
            <a:ext cx="18617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Veronika Svobodova</a:t>
            </a:r>
          </a:p>
          <a:p>
            <a:pPr algn="ctr"/>
            <a:r>
              <a:rPr lang="es-ES" sz="1200" dirty="0" err="1"/>
              <a:t>Stroke</a:t>
            </a:r>
            <a:r>
              <a:rPr lang="es-ES" sz="1200" dirty="0"/>
              <a:t> </a:t>
            </a:r>
            <a:r>
              <a:rPr lang="es-ES" sz="1200" dirty="0" err="1"/>
              <a:t>Program</a:t>
            </a:r>
            <a:r>
              <a:rPr lang="es-ES" sz="1200" dirty="0"/>
              <a:t> Manager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E67A5-B00B-4A79-8755-6B43B1AEEC71}"/>
              </a:ext>
            </a:extLst>
          </p:cNvPr>
          <p:cNvSpPr txBox="1"/>
          <p:nvPr/>
        </p:nvSpPr>
        <p:spPr>
          <a:xfrm>
            <a:off x="4206681" y="4327025"/>
            <a:ext cx="18617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Vaclav Pasacek</a:t>
            </a:r>
          </a:p>
          <a:p>
            <a:pPr algn="ctr"/>
            <a:r>
              <a:rPr lang="es-ES" sz="1200" dirty="0"/>
              <a:t>Senior software </a:t>
            </a:r>
            <a:r>
              <a:rPr lang="es-ES" sz="1200" dirty="0" err="1"/>
              <a:t>developer</a:t>
            </a:r>
            <a:endParaRPr lang="es-ES" sz="1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1D098B3-3254-4B02-8A0E-A17C887C5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30" t="10885" r="32377" b="3909"/>
          <a:stretch/>
        </p:blipFill>
        <p:spPr>
          <a:xfrm>
            <a:off x="4327543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ED3E51-E74B-4AB8-B470-B10AB22C0312}"/>
              </a:ext>
            </a:extLst>
          </p:cNvPr>
          <p:cNvSpPr txBox="1"/>
          <p:nvPr/>
        </p:nvSpPr>
        <p:spPr>
          <a:xfrm>
            <a:off x="2289767" y="4327025"/>
            <a:ext cx="18617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Rupal Sedani</a:t>
            </a:r>
          </a:p>
          <a:p>
            <a:pPr algn="ctr"/>
            <a:r>
              <a:rPr lang="es-ES" sz="1200" dirty="0"/>
              <a:t>RES-Q </a:t>
            </a:r>
            <a:r>
              <a:rPr lang="es-ES" sz="1200" dirty="0" err="1"/>
              <a:t>Registry</a:t>
            </a:r>
            <a:r>
              <a:rPr lang="es-ES" sz="1200" dirty="0"/>
              <a:t> manager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34DDC0-E3D9-4345-A3D6-423666BDAE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2539"/>
          <a:stretch/>
        </p:blipFill>
        <p:spPr>
          <a:xfrm>
            <a:off x="10078287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3EF5C1-35B4-4982-9F18-6520CBE9B785}"/>
              </a:ext>
            </a:extLst>
          </p:cNvPr>
          <p:cNvSpPr txBox="1"/>
          <p:nvPr/>
        </p:nvSpPr>
        <p:spPr>
          <a:xfrm>
            <a:off x="9957423" y="4327025"/>
            <a:ext cx="18617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Sabina Hladikova</a:t>
            </a:r>
          </a:p>
          <a:p>
            <a:pPr algn="ctr"/>
            <a:r>
              <a:rPr lang="es-ES" sz="1200" dirty="0"/>
              <a:t>Project </a:t>
            </a:r>
            <a:r>
              <a:rPr lang="es-ES" sz="1200" dirty="0" err="1"/>
              <a:t>coordinator</a:t>
            </a:r>
            <a:endParaRPr lang="es-ES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9A9197-3B58-434B-A3D4-62F4017AF1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28" t="15066" r="46020" b="38115"/>
          <a:stretch/>
        </p:blipFill>
        <p:spPr>
          <a:xfrm>
            <a:off x="2410628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026" name="Picture 2" descr="Profile photo of Veronika Svobodová">
            <a:extLst>
              <a:ext uri="{FF2B5EF4-FFF2-40B4-BE49-F238E27FC236}">
                <a16:creationId xmlns:a16="http://schemas.microsoft.com/office/drawing/2014/main" id="{E53AD3D5-C922-43DC-85AC-9A5B1F5AB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t="6213" r="13268"/>
          <a:stretch/>
        </p:blipFill>
        <p:spPr bwMode="auto">
          <a:xfrm>
            <a:off x="8161373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738B60-54F1-4716-BA36-21BD1FFBF4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883" b="25954"/>
          <a:stretch/>
        </p:blipFill>
        <p:spPr>
          <a:xfrm>
            <a:off x="10465665" y="5371458"/>
            <a:ext cx="1322038" cy="7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9199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5FB497-FD9A-4620-BA65-F0FB1782C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329" y="1271573"/>
            <a:ext cx="8279557" cy="2242315"/>
          </a:xfrm>
        </p:spPr>
        <p:txBody>
          <a:bodyPr/>
          <a:lstStyle/>
          <a:p>
            <a:r>
              <a:rPr lang="en-US" dirty="0"/>
              <a:t>Let us help you improve quality of stroke care with RES-Q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C7916-413D-448A-AA0E-100BFB07A4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457200">
              <a:spcAft>
                <a:spcPts val="600"/>
              </a:spcAft>
            </a:pPr>
            <a:fld id="{BE315648-4CD1-417E-8079-23ED6A06EE0C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3E7173-4055-484F-84D4-595C513D2EEF}"/>
              </a:ext>
            </a:extLst>
          </p:cNvPr>
          <p:cNvSpPr/>
          <p:nvPr/>
        </p:nvSpPr>
        <p:spPr>
          <a:xfrm>
            <a:off x="850338" y="3662168"/>
            <a:ext cx="7875823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One patient at a 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A5BFFA-8A6A-4F19-B6ED-3073D008C945}"/>
              </a:ext>
            </a:extLst>
          </p:cNvPr>
          <p:cNvSpPr/>
          <p:nvPr/>
        </p:nvSpPr>
        <p:spPr>
          <a:xfrm>
            <a:off x="850338" y="5518464"/>
            <a:ext cx="7875823" cy="720000"/>
          </a:xfrm>
          <a:prstGeom prst="rect">
            <a:avLst/>
          </a:prstGeom>
          <a:solidFill>
            <a:schemeClr val="accent5"/>
          </a:solidFill>
        </p:spPr>
        <p:txBody>
          <a:bodyPr wrap="square" anchor="ctr">
            <a:no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bg1"/>
                </a:solidFill>
              </a:rPr>
              <a:t>For more information visit us at </a:t>
            </a:r>
            <a:r>
              <a:rPr lang="en-US" u="sng" dirty="0">
                <a:solidFill>
                  <a:schemeClr val="bg1"/>
                </a:solidFill>
              </a:rPr>
              <a:t>www.qualityregistry.eu</a:t>
            </a:r>
            <a:r>
              <a:rPr lang="en-US" dirty="0">
                <a:solidFill>
                  <a:schemeClr val="bg1"/>
                </a:solidFill>
              </a:rPr>
              <a:t> or write to </a:t>
            </a:r>
            <a:r>
              <a:rPr lang="en-US" u="sng" dirty="0">
                <a:solidFill>
                  <a:schemeClr val="bg1"/>
                </a:solidFill>
              </a:rPr>
              <a:t>admin@qualityregistry.eu </a:t>
            </a:r>
            <a:endParaRPr lang="es-E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5461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RES-Q functionalities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 dirty="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B467474-5F8D-4DC1-AA6D-B25595498E53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84D2D-CB1F-4376-9E4E-752D295DE188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4-5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3306F327-D32F-4D0D-979F-AFAA7C40DD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9DF41E0D-7CD0-4743-8231-27FB3A2E11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sp>
        <p:nvSpPr>
          <p:cNvPr id="53" name="Rectangle 52">
            <a:hlinkClick r:id="rId19" action="ppaction://hlinksldjump"/>
            <a:extLst>
              <a:ext uri="{FF2B5EF4-FFF2-40B4-BE49-F238E27FC236}">
                <a16:creationId xmlns:a16="http://schemas.microsoft.com/office/drawing/2014/main" id="{1D659A69-1D39-4588-A577-9844B95025B7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0" action="ppaction://hlinksldjump"/>
            <a:extLst>
              <a:ext uri="{FF2B5EF4-FFF2-40B4-BE49-F238E27FC236}">
                <a16:creationId xmlns:a16="http://schemas.microsoft.com/office/drawing/2014/main" id="{2483C964-DEAA-4170-9C5F-2FB1C97076B0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1" action="ppaction://hlinksldjump"/>
            <a:extLst>
              <a:ext uri="{FF2B5EF4-FFF2-40B4-BE49-F238E27FC236}">
                <a16:creationId xmlns:a16="http://schemas.microsoft.com/office/drawing/2014/main" id="{DAAA504A-83C4-4BB1-852E-5F34CD6B920B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2" name="Rectangle 61">
            <a:hlinkClick r:id="rId22" action="ppaction://hlinksldjump"/>
            <a:extLst>
              <a:ext uri="{FF2B5EF4-FFF2-40B4-BE49-F238E27FC236}">
                <a16:creationId xmlns:a16="http://schemas.microsoft.com/office/drawing/2014/main" id="{08230729-C68C-4D58-83DB-CA0F0FDC7E00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3" action="ppaction://hlinksldjump"/>
            <a:extLst>
              <a:ext uri="{FF2B5EF4-FFF2-40B4-BE49-F238E27FC236}">
                <a16:creationId xmlns:a16="http://schemas.microsoft.com/office/drawing/2014/main" id="{969724CE-3E58-4014-9E88-72759EE88DEB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4" action="ppaction://hlinksldjump"/>
            <a:extLst>
              <a:ext uri="{FF2B5EF4-FFF2-40B4-BE49-F238E27FC236}">
                <a16:creationId xmlns:a16="http://schemas.microsoft.com/office/drawing/2014/main" id="{33C869DB-DA35-46EE-878D-47942C0CC4E6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71" name="Rectangle 70">
            <a:hlinkClick r:id="rId25" action="ppaction://hlinksldjump"/>
            <a:extLst>
              <a:ext uri="{FF2B5EF4-FFF2-40B4-BE49-F238E27FC236}">
                <a16:creationId xmlns:a16="http://schemas.microsoft.com/office/drawing/2014/main" id="{A0D51FD1-4F18-4033-B2C1-39CAA835855A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2" name="Rectangle 71">
            <a:hlinkClick r:id="rId26" action="ppaction://hlinksldjump"/>
            <a:extLst>
              <a:ext uri="{FF2B5EF4-FFF2-40B4-BE49-F238E27FC236}">
                <a16:creationId xmlns:a16="http://schemas.microsoft.com/office/drawing/2014/main" id="{D8C19A6D-7F49-4C18-95A7-F22CEEA82855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3" name="Rectangle 72">
            <a:hlinkClick r:id="rId27" action="ppaction://hlinksldjump"/>
            <a:extLst>
              <a:ext uri="{FF2B5EF4-FFF2-40B4-BE49-F238E27FC236}">
                <a16:creationId xmlns:a16="http://schemas.microsoft.com/office/drawing/2014/main" id="{FB356E3A-D9A9-46CB-944C-16F5EDF7CCAF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4" name="Rectangle 73">
            <a:hlinkClick r:id="rId28" action="ppaction://hlinksldjump"/>
            <a:extLst>
              <a:ext uri="{FF2B5EF4-FFF2-40B4-BE49-F238E27FC236}">
                <a16:creationId xmlns:a16="http://schemas.microsoft.com/office/drawing/2014/main" id="{B2567059-5900-4664-95D1-670F04CEEB0E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09410161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DA08503-94CB-44D4-BC42-132A63107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 local coordinator is a physician who is the key member in the hospital for managing stroke</a:t>
            </a:r>
          </a:p>
          <a:p>
            <a:pPr lvl="0"/>
            <a:r>
              <a:rPr lang="en-US" dirty="0"/>
              <a:t>He/ She is responsible for their hospital data they enter in RES-Q registry</a:t>
            </a:r>
          </a:p>
          <a:p>
            <a:pPr lvl="0"/>
            <a:r>
              <a:rPr lang="en-US" dirty="0"/>
              <a:t>They can be the user or assign a user from the hospital to enter data. There is no restriction on no of Health care professionals (HCPs) registered as a user from a hospital to enter stroke patient data in RES-Q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0F0854-A8FF-4E11-8430-2468AFBD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coordinator and User definition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21DB13-07AF-4378-BDA8-6A2BE91F1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262616-F7FA-4BE7-BF22-EFD37B69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5648-4CD1-417E-8079-23ED6A06EE0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62513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register as user centre/ hospital as a local coordinator in just 4 simple steps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6" name="Content Placeholder 32">
            <a:extLst>
              <a:ext uri="{FF2B5EF4-FFF2-40B4-BE49-F238E27FC236}">
                <a16:creationId xmlns:a16="http://schemas.microsoft.com/office/drawing/2014/main" id="{C6B3649D-7D77-4564-A229-5E7C6A573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14053" y="1503733"/>
            <a:ext cx="2572521" cy="4419055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FBA1FB-0832-42DB-B6AE-08542A221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83" y="1503733"/>
            <a:ext cx="4228608" cy="2160000"/>
          </a:xfrm>
          <a:prstGeom prst="rect">
            <a:avLst/>
          </a:prstGeom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E1EEC1-AB78-41F5-A9F0-87F5F096E2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5" r="1575"/>
          <a:stretch/>
        </p:blipFill>
        <p:spPr>
          <a:xfrm>
            <a:off x="4859468" y="1503733"/>
            <a:ext cx="4228608" cy="2160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3" y="3854422"/>
            <a:ext cx="1806361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Step 1: Click on participate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F0EB85-05AD-4B90-80DC-F2C6632C7361}"/>
              </a:ext>
            </a:extLst>
          </p:cNvPr>
          <p:cNvSpPr/>
          <p:nvPr/>
        </p:nvSpPr>
        <p:spPr>
          <a:xfrm>
            <a:off x="5207050" y="3854422"/>
            <a:ext cx="1736958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Step 2: Register RES-Q centre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408064" y="1845630"/>
            <a:ext cx="1335136" cy="200879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D3D1DA-3F44-48FA-AA37-310A759FF9E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6075529" y="1868070"/>
            <a:ext cx="392589" cy="198635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71B8D924-380A-47C1-9150-AFA158E7CC3A}"/>
              </a:ext>
            </a:extLst>
          </p:cNvPr>
          <p:cNvSpPr/>
          <p:nvPr/>
        </p:nvSpPr>
        <p:spPr>
          <a:xfrm>
            <a:off x="9938083" y="3011236"/>
            <a:ext cx="330391" cy="2189063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86C5E4-F534-4608-9059-A97E61DEE84E}"/>
              </a:ext>
            </a:extLst>
          </p:cNvPr>
          <p:cNvSpPr/>
          <p:nvPr/>
        </p:nvSpPr>
        <p:spPr>
          <a:xfrm>
            <a:off x="8888135" y="3804025"/>
            <a:ext cx="1080000" cy="10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Fill in your credentials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ED531D-70F0-4AE0-BD1B-D517AB80611F}"/>
              </a:ext>
            </a:extLst>
          </p:cNvPr>
          <p:cNvSpPr/>
          <p:nvPr/>
        </p:nvSpPr>
        <p:spPr>
          <a:xfrm>
            <a:off x="7775203" y="5492778"/>
            <a:ext cx="1267993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Step 4: Click on submit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40C529-1AEC-4D38-AE4C-7E2E12CAF8F7}"/>
              </a:ext>
            </a:extLst>
          </p:cNvPr>
          <p:cNvSpPr/>
          <p:nvPr/>
        </p:nvSpPr>
        <p:spPr>
          <a:xfrm>
            <a:off x="8639157" y="1325722"/>
            <a:ext cx="1790957" cy="11485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Step 3: Click check box to agree on terms &amp; conditions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4BA212-432C-4A68-A9EA-FD723C661DA9}"/>
              </a:ext>
            </a:extLst>
          </p:cNvPr>
          <p:cNvCxnSpPr/>
          <p:nvPr/>
        </p:nvCxnSpPr>
        <p:spPr>
          <a:xfrm>
            <a:off x="9541798" y="2391232"/>
            <a:ext cx="561481" cy="242793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A36D0C-BEA6-43D1-8487-B6E5E1F867C9}"/>
              </a:ext>
            </a:extLst>
          </p:cNvPr>
          <p:cNvCxnSpPr>
            <a:stCxn id="36" idx="3"/>
          </p:cNvCxnSpPr>
          <p:nvPr/>
        </p:nvCxnSpPr>
        <p:spPr>
          <a:xfrm flipV="1">
            <a:off x="9043196" y="5734512"/>
            <a:ext cx="2232534" cy="1026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405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1" grpId="0" animBg="1"/>
      <p:bldP spid="32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RES-Q functionalities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F203647-78B8-4DF5-A3CC-6F2874AD4FB6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6872C3-16EE-446C-88CA-DDA39CB32C51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7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64ACA215-6209-4FE6-88EB-4B64113EDD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54DC531B-7027-4BE9-812C-52C34DDBEE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sp>
        <p:nvSpPr>
          <p:cNvPr id="54" name="Rectangle 53">
            <a:hlinkClick r:id="rId19" action="ppaction://hlinksldjump"/>
            <a:extLst>
              <a:ext uri="{FF2B5EF4-FFF2-40B4-BE49-F238E27FC236}">
                <a16:creationId xmlns:a16="http://schemas.microsoft.com/office/drawing/2014/main" id="{68318FC4-767B-496B-A58E-4132FFB80CC6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0" action="ppaction://hlinksldjump"/>
            <a:extLst>
              <a:ext uri="{FF2B5EF4-FFF2-40B4-BE49-F238E27FC236}">
                <a16:creationId xmlns:a16="http://schemas.microsoft.com/office/drawing/2014/main" id="{4C47DBFF-8FF8-4542-9233-A9C21E088200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1" action="ppaction://hlinksldjump"/>
            <a:extLst>
              <a:ext uri="{FF2B5EF4-FFF2-40B4-BE49-F238E27FC236}">
                <a16:creationId xmlns:a16="http://schemas.microsoft.com/office/drawing/2014/main" id="{250D31A2-D105-4C08-8884-24A8433D70D8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2" name="Rectangle 61">
            <a:hlinkClick r:id="rId22" action="ppaction://hlinksldjump"/>
            <a:extLst>
              <a:ext uri="{FF2B5EF4-FFF2-40B4-BE49-F238E27FC236}">
                <a16:creationId xmlns:a16="http://schemas.microsoft.com/office/drawing/2014/main" id="{CD55C696-C00D-44D4-987B-E39EC9EA68C1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3" action="ppaction://hlinksldjump"/>
            <a:extLst>
              <a:ext uri="{FF2B5EF4-FFF2-40B4-BE49-F238E27FC236}">
                <a16:creationId xmlns:a16="http://schemas.microsoft.com/office/drawing/2014/main" id="{59F84DFB-6F9E-4DAF-AF9A-3D438979FA82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4" action="ppaction://hlinksldjump"/>
            <a:extLst>
              <a:ext uri="{FF2B5EF4-FFF2-40B4-BE49-F238E27FC236}">
                <a16:creationId xmlns:a16="http://schemas.microsoft.com/office/drawing/2014/main" id="{C440FDB7-07F6-4508-922C-E8F53FC30F5B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71" name="Rectangle 70">
            <a:hlinkClick r:id="rId25" action="ppaction://hlinksldjump"/>
            <a:extLst>
              <a:ext uri="{FF2B5EF4-FFF2-40B4-BE49-F238E27FC236}">
                <a16:creationId xmlns:a16="http://schemas.microsoft.com/office/drawing/2014/main" id="{D6B861CF-0DA5-4C5F-BF3C-105E70501C18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2" name="Rectangle 71">
            <a:hlinkClick r:id="rId26" action="ppaction://hlinksldjump"/>
            <a:extLst>
              <a:ext uri="{FF2B5EF4-FFF2-40B4-BE49-F238E27FC236}">
                <a16:creationId xmlns:a16="http://schemas.microsoft.com/office/drawing/2014/main" id="{85D8D582-7BE7-4C2A-9ED2-365F83C85C72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3" name="Rectangle 72">
            <a:hlinkClick r:id="rId27" action="ppaction://hlinksldjump"/>
            <a:extLst>
              <a:ext uri="{FF2B5EF4-FFF2-40B4-BE49-F238E27FC236}">
                <a16:creationId xmlns:a16="http://schemas.microsoft.com/office/drawing/2014/main" id="{FACDD07A-AC68-48CD-8C90-5846F2B780FE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4" name="Rectangle 73">
            <a:hlinkClick r:id="rId28" action="ppaction://hlinksldjump"/>
            <a:extLst>
              <a:ext uri="{FF2B5EF4-FFF2-40B4-BE49-F238E27FC236}">
                <a16:creationId xmlns:a16="http://schemas.microsoft.com/office/drawing/2014/main" id="{04BCA4BD-FF66-4239-851E-D01DFCD9A45F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7991480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95CA43-959B-4D49-97A5-80A03291C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4"/>
          <a:stretch/>
        </p:blipFill>
        <p:spPr>
          <a:xfrm>
            <a:off x="9212574" y="3954336"/>
            <a:ext cx="2574000" cy="1968451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5485D1-D87F-4B57-971D-DE77690F4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5" t="8261" r="20507" b="25782"/>
          <a:stretch/>
        </p:blipFill>
        <p:spPr>
          <a:xfrm>
            <a:off x="9212574" y="2509188"/>
            <a:ext cx="2572521" cy="144484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register a user to the registered </a:t>
            </a:r>
            <a:r>
              <a:rPr lang="en-US" dirty="0" err="1"/>
              <a:t>centre</a:t>
            </a:r>
            <a:r>
              <a:rPr lang="en-US" dirty="0"/>
              <a:t>/ hospital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FBA1FB-0832-42DB-B6AE-08542A221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3" y="1503733"/>
            <a:ext cx="4228608" cy="2160000"/>
          </a:xfrm>
          <a:prstGeom prst="rect">
            <a:avLst/>
          </a:prstGeom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E1EEC1-AB78-41F5-A9F0-87F5F096E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5" r="1575"/>
          <a:stretch/>
        </p:blipFill>
        <p:spPr>
          <a:xfrm>
            <a:off x="4859468" y="1503733"/>
            <a:ext cx="4228608" cy="2160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3" y="3854422"/>
            <a:ext cx="1806361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err="1">
                <a:solidFill>
                  <a:schemeClr val="bg1"/>
                </a:solidFill>
              </a:rPr>
              <a:t>Click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on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participate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F0EB85-05AD-4B90-80DC-F2C6632C7361}"/>
              </a:ext>
            </a:extLst>
          </p:cNvPr>
          <p:cNvSpPr/>
          <p:nvPr/>
        </p:nvSpPr>
        <p:spPr>
          <a:xfrm>
            <a:off x="5016585" y="3854422"/>
            <a:ext cx="2232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err="1">
                <a:solidFill>
                  <a:schemeClr val="bg1"/>
                </a:solidFill>
              </a:rPr>
              <a:t>Click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on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register</a:t>
            </a:r>
            <a:r>
              <a:rPr lang="es-ES" sz="1400" dirty="0">
                <a:solidFill>
                  <a:schemeClr val="bg1"/>
                </a:solidFill>
              </a:rPr>
              <a:t> as 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user</a:t>
            </a:r>
            <a:endParaRPr lang="es-ES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408064" y="1845630"/>
            <a:ext cx="1335136" cy="200879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D3D1DA-3F44-48FA-AA37-310A759FF9E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6132585" y="1845630"/>
            <a:ext cx="1116000" cy="200879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71B8D924-380A-47C1-9150-AFA158E7CC3A}"/>
              </a:ext>
            </a:extLst>
          </p:cNvPr>
          <p:cNvSpPr/>
          <p:nvPr/>
        </p:nvSpPr>
        <p:spPr>
          <a:xfrm>
            <a:off x="9938083" y="4055715"/>
            <a:ext cx="330391" cy="17280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86C5E4-F534-4608-9059-A97E61DEE84E}"/>
              </a:ext>
            </a:extLst>
          </p:cNvPr>
          <p:cNvSpPr/>
          <p:nvPr/>
        </p:nvSpPr>
        <p:spPr>
          <a:xfrm>
            <a:off x="8888135" y="4415715"/>
            <a:ext cx="1080000" cy="10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dirty="0">
                <a:solidFill>
                  <a:schemeClr val="bg1"/>
                </a:solidFill>
              </a:rPr>
              <a:t>Fill in your credentials, Select your country and hospital and submit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40C529-1AEC-4D38-AE4C-7E2E12CAF8F7}"/>
              </a:ext>
            </a:extLst>
          </p:cNvPr>
          <p:cNvSpPr/>
          <p:nvPr/>
        </p:nvSpPr>
        <p:spPr>
          <a:xfrm>
            <a:off x="9639482" y="1500660"/>
            <a:ext cx="1790957" cy="9495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Click the check box and then click NEXT</a:t>
            </a:r>
            <a:endParaRPr lang="en-US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4BA212-432C-4A68-A9EA-FD723C661DA9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9638003" y="2450245"/>
            <a:ext cx="896958" cy="1252091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506FB5-1F13-4F9F-92B1-FC6A7D173754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10534961" y="2450245"/>
            <a:ext cx="838806" cy="135378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992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1" grpId="0" animBg="1"/>
      <p:bldP spid="32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RES-Q functionalities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your center/ hospital as a local coordinator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register a user to the registered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a local coordinator/ user login to their </a:t>
            </a:r>
            <a:r>
              <a:rPr lang="en-US" sz="1400" dirty="0" err="1">
                <a:solidFill>
                  <a:schemeClr val="bg1"/>
                </a:solidFill>
              </a:rPr>
              <a:t>centre</a:t>
            </a:r>
            <a:r>
              <a:rPr lang="en-US" sz="1400" dirty="0">
                <a:solidFill>
                  <a:schemeClr val="bg1"/>
                </a:solidFill>
              </a:rPr>
              <a:t>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/>
              <a:t>How to register </a:t>
            </a:r>
          </a:p>
          <a:p>
            <a:pPr algn="ctr"/>
            <a:r>
              <a:rPr lang="en-US" sz="1400" dirty="0"/>
              <a:t>a new patient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dashboard to monitor performance of your center/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How to use download function and download reports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Monitoring trends in stroke care quality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Using RES-Q to obtain WSO/ ESO angels awards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RES-Q policies including data sharing/data privacy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RES-Q </a:t>
            </a:r>
            <a:r>
              <a:rPr lang="es-ES" sz="1400" dirty="0" err="1">
                <a:solidFill>
                  <a:schemeClr val="bg1"/>
                </a:solidFill>
              </a:rPr>
              <a:t>team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contact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D7B8BD99-272A-443A-93EC-A0A28DECCB84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92899E7C-852C-424A-8123-2234CF3A041D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47005332-90CB-418E-A678-2A2A3D83B6CA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EFDB987B-DD06-476C-91F8-1DDA79BE8529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05BAE9FA-2370-4092-A3CF-28B3F6FF02AD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5EE5DD85-4ECF-4784-8E77-6807023223DD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5AE2B95C-85FA-4C0A-B677-D24F0AEB95AA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8C28FE60-9873-40B3-92AA-E82CAF08C2E8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CA55FA12-6EE9-49FD-86C7-4624925D9DE9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D922870E-0A69-4A83-9294-ACAE8B9D5A8D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94835360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RES-Q Option 2">
  <a:themeElements>
    <a:clrScheme name="RES-Q">
      <a:dk1>
        <a:srgbClr val="484848"/>
      </a:dk1>
      <a:lt1>
        <a:srgbClr val="FFFFFF"/>
      </a:lt1>
      <a:dk2>
        <a:srgbClr val="2955AC"/>
      </a:dk2>
      <a:lt2>
        <a:srgbClr val="F3F3F3"/>
      </a:lt2>
      <a:accent1>
        <a:srgbClr val="2955AC"/>
      </a:accent1>
      <a:accent2>
        <a:srgbClr val="70C6E0"/>
      </a:accent2>
      <a:accent3>
        <a:srgbClr val="D9F0F7"/>
      </a:accent3>
      <a:accent4>
        <a:srgbClr val="5CB85C"/>
      </a:accent4>
      <a:accent5>
        <a:srgbClr val="D9534F"/>
      </a:accent5>
      <a:accent6>
        <a:srgbClr val="484848"/>
      </a:accent6>
      <a:hlink>
        <a:srgbClr val="D9534F"/>
      </a:hlink>
      <a:folHlink>
        <a:srgbClr val="4848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t" anchorCtr="0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5"/>
          </a:solidFill>
          <a:tailEnd type="oval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A6DE1258-39A2-2945-9072-8BE7ECCDA81F}" vid="{B8DDE78A-610C-3E43-B28E-6C810C23E004}"/>
    </a:ext>
  </a:extLst>
</a:theme>
</file>

<file path=ppt/theme/theme2.xml><?xml version="1.0" encoding="utf-8"?>
<a:theme xmlns:a="http://schemas.openxmlformats.org/drawingml/2006/main" name="Office Theme">
  <a:themeElements>
    <a:clrScheme name="IQVIA">
      <a:dk1>
        <a:srgbClr val="2B3A42"/>
      </a:dk1>
      <a:lt1>
        <a:sysClr val="window" lastClr="FFFFFF"/>
      </a:lt1>
      <a:dk2>
        <a:srgbClr val="005587"/>
      </a:dk2>
      <a:lt2>
        <a:srgbClr val="00A3E0"/>
      </a:lt2>
      <a:accent1>
        <a:srgbClr val="FE8A12"/>
      </a:accent1>
      <a:accent2>
        <a:srgbClr val="43B02A"/>
      </a:accent2>
      <a:accent3>
        <a:srgbClr val="027223"/>
      </a:accent3>
      <a:accent4>
        <a:srgbClr val="00C7B1"/>
      </a:accent4>
      <a:accent5>
        <a:srgbClr val="FFD100"/>
      </a:accent5>
      <a:accent6>
        <a:srgbClr val="3F5765"/>
      </a:accent6>
      <a:hlink>
        <a:srgbClr val="2B3A42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IQVIA">
      <a:dk1>
        <a:srgbClr val="2B3A42"/>
      </a:dk1>
      <a:lt1>
        <a:sysClr val="window" lastClr="FFFFFF"/>
      </a:lt1>
      <a:dk2>
        <a:srgbClr val="005587"/>
      </a:dk2>
      <a:lt2>
        <a:srgbClr val="00A3E0"/>
      </a:lt2>
      <a:accent1>
        <a:srgbClr val="FE8A12"/>
      </a:accent1>
      <a:accent2>
        <a:srgbClr val="43B02A"/>
      </a:accent2>
      <a:accent3>
        <a:srgbClr val="027223"/>
      </a:accent3>
      <a:accent4>
        <a:srgbClr val="00C7B1"/>
      </a:accent4>
      <a:accent5>
        <a:srgbClr val="FFD100"/>
      </a:accent5>
      <a:accent6>
        <a:srgbClr val="3F5765"/>
      </a:accent6>
      <a:hlink>
        <a:srgbClr val="2B3A42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374</TotalTime>
  <Words>4526</Words>
  <Application>Microsoft Office PowerPoint</Application>
  <PresentationFormat>Widescreen</PresentationFormat>
  <Paragraphs>570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 Narrow</vt:lpstr>
      <vt:lpstr>Calibri</vt:lpstr>
      <vt:lpstr>Wingdings</vt:lpstr>
      <vt:lpstr>RES-Q Option 2</vt:lpstr>
      <vt:lpstr>How to use RES-Q tool</vt:lpstr>
      <vt:lpstr>Aim of this presentation</vt:lpstr>
      <vt:lpstr>RES-Q functionalities</vt:lpstr>
      <vt:lpstr>RES-Q functionalities</vt:lpstr>
      <vt:lpstr>Local coordinator and User definition</vt:lpstr>
      <vt:lpstr>How to register as user centre/ hospital as a local coordinator in just 4 simple steps</vt:lpstr>
      <vt:lpstr>RES-Q functionalities</vt:lpstr>
      <vt:lpstr>How to register a user to the registered centre/ hospital</vt:lpstr>
      <vt:lpstr>RES-Q functionalities</vt:lpstr>
      <vt:lpstr>How to login to your centre/ hospital as either local coordinator or user</vt:lpstr>
      <vt:lpstr>RES-Q functionalities</vt:lpstr>
      <vt:lpstr>How to add a new patient</vt:lpstr>
      <vt:lpstr>You can choose from 2 forms for monitoring</vt:lpstr>
      <vt:lpstr>Start entering patient information in the form </vt:lpstr>
      <vt:lpstr>RES-Q functionalities</vt:lpstr>
      <vt:lpstr>Using dashboard to monitor performance of your center/ hospital</vt:lpstr>
      <vt:lpstr>Using dashboard to monitor performance of your centre/ hospital</vt:lpstr>
      <vt:lpstr>PowerPoint Presentation</vt:lpstr>
      <vt:lpstr>PowerPoint Presentation</vt:lpstr>
      <vt:lpstr>RES-Q functionalities</vt:lpstr>
      <vt:lpstr>How to download your hospital reports</vt:lpstr>
      <vt:lpstr>RES-Q offers hospitals ease of downloading ready to use reports in 3 formats Excel, PowerPoint and Raw Data</vt:lpstr>
      <vt:lpstr>Excel, PowerPoint and raw data in the form of quarterly, biannually and yearly report</vt:lpstr>
      <vt:lpstr>Fucionalidade do RES-Q</vt:lpstr>
      <vt:lpstr>RES-Q live metrics, updated every hour Everyone can view this data on the RES-Q website homepage</vt:lpstr>
      <vt:lpstr>You can monitor quarterly trends and see progression on key parameters</vt:lpstr>
      <vt:lpstr>RES-Q functionalities</vt:lpstr>
      <vt:lpstr>Using RES-Q to obtain WSO/ ESO angels awards</vt:lpstr>
      <vt:lpstr>Site dashboard with WSO/ ESO angels awards criteria, updated hourly</vt:lpstr>
      <vt:lpstr>How the award process works</vt:lpstr>
      <vt:lpstr>Being part of RES-Q registry allows you to participate in the quarterly WSO/ ESO angels awards, given to qualifying hospitals for delivering excellence in stroke care</vt:lpstr>
      <vt:lpstr>RES-Q functionalities</vt:lpstr>
      <vt:lpstr>Data Policies and Data Privacy</vt:lpstr>
      <vt:lpstr>Third Party Access</vt:lpstr>
      <vt:lpstr>RES-Q data coverage - Methodology</vt:lpstr>
      <vt:lpstr>RES-Q functionalities</vt:lpstr>
      <vt:lpstr>RES-Q core team is based out of International Clinical Research Centre at St Anne university hospital, Brno, Czech Republic</vt:lpstr>
      <vt:lpstr>Let us help you improve quality of stroke care with RES-Q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SEDANI, RUPAL</dc:creator>
  <cp:lastModifiedBy>SEDANI, RUPAL</cp:lastModifiedBy>
  <cp:revision>346</cp:revision>
  <cp:lastPrinted>2019-08-20T20:33:24Z</cp:lastPrinted>
  <dcterms:created xsi:type="dcterms:W3CDTF">2021-03-31T14:06:35Z</dcterms:created>
  <dcterms:modified xsi:type="dcterms:W3CDTF">2021-06-09T09:49:24Z</dcterms:modified>
</cp:coreProperties>
</file>