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51" r:id="rId1"/>
  </p:sldMasterIdLst>
  <p:notesMasterIdLst>
    <p:notesMasterId r:id="rId41"/>
  </p:notesMasterIdLst>
  <p:handoutMasterIdLst>
    <p:handoutMasterId r:id="rId42"/>
  </p:handoutMasterIdLst>
  <p:sldIdLst>
    <p:sldId id="829" r:id="rId2"/>
    <p:sldId id="961" r:id="rId3"/>
    <p:sldId id="830" r:id="rId4"/>
    <p:sldId id="963" r:id="rId5"/>
    <p:sldId id="832" r:id="rId6"/>
    <p:sldId id="831" r:id="rId7"/>
    <p:sldId id="833" r:id="rId8"/>
    <p:sldId id="834" r:id="rId9"/>
    <p:sldId id="835" r:id="rId10"/>
    <p:sldId id="836" r:id="rId11"/>
    <p:sldId id="837" r:id="rId12"/>
    <p:sldId id="838" r:id="rId13"/>
    <p:sldId id="839" r:id="rId14"/>
    <p:sldId id="840" r:id="rId15"/>
    <p:sldId id="841" r:id="rId16"/>
    <p:sldId id="842" r:id="rId17"/>
    <p:sldId id="843" r:id="rId18"/>
    <p:sldId id="844" r:id="rId19"/>
    <p:sldId id="845" r:id="rId20"/>
    <p:sldId id="846" r:id="rId21"/>
    <p:sldId id="847" r:id="rId22"/>
    <p:sldId id="848" r:id="rId23"/>
    <p:sldId id="849" r:id="rId24"/>
    <p:sldId id="850" r:id="rId25"/>
    <p:sldId id="851" r:id="rId26"/>
    <p:sldId id="852" r:id="rId27"/>
    <p:sldId id="853" r:id="rId28"/>
    <p:sldId id="854" r:id="rId29"/>
    <p:sldId id="855" r:id="rId30"/>
    <p:sldId id="856" r:id="rId31"/>
    <p:sldId id="857" r:id="rId32"/>
    <p:sldId id="858" r:id="rId33"/>
    <p:sldId id="859" r:id="rId34"/>
    <p:sldId id="860" r:id="rId35"/>
    <p:sldId id="861" r:id="rId36"/>
    <p:sldId id="862" r:id="rId37"/>
    <p:sldId id="863" r:id="rId38"/>
    <p:sldId id="864" r:id="rId39"/>
    <p:sldId id="865" r:id="rId4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3" userDrawn="1">
          <p15:clr>
            <a:srgbClr val="A4A3A4"/>
          </p15:clr>
        </p15:guide>
        <p15:guide id="2" pos="31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4"/>
    <a:srgbClr val="BFBFBF"/>
    <a:srgbClr val="DADADA"/>
    <a:srgbClr val="4E4F50"/>
    <a:srgbClr val="9A6A33"/>
    <a:srgbClr val="F2F2F2"/>
    <a:srgbClr val="484848"/>
    <a:srgbClr val="E7E7E7"/>
    <a:srgbClr val="D9534F"/>
    <a:srgbClr val="5CB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0" autoAdjust="0"/>
    <p:restoredTop sz="95281" autoAdjust="0"/>
  </p:normalViewPr>
  <p:slideViewPr>
    <p:cSldViewPr snapToGrid="0">
      <p:cViewPr>
        <p:scale>
          <a:sx n="90" d="100"/>
          <a:sy n="90" d="100"/>
        </p:scale>
        <p:origin x="248" y="1472"/>
      </p:cViewPr>
      <p:guideLst>
        <p:guide orient="horz" pos="943"/>
        <p:guide pos="311"/>
        <p:guide pos="3840"/>
        <p:guide orient="horz" pos="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1649" y="-53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B5CA3-86B9-44AF-997A-F368F4B85BC8}" type="doc">
      <dgm:prSet loTypeId="urn:microsoft.com/office/officeart/2005/8/layout/cycle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800596D-F4EA-464D-9FD0-88F02E912F81}">
      <dgm:prSet phldrT="[Text]" custT="1"/>
      <dgm:spPr/>
      <dgm:t>
        <a:bodyPr/>
        <a:lstStyle/>
        <a:p>
          <a:r>
            <a:rPr lang="ru-RU" sz="900" dirty="0">
              <a:latin typeface="Arial Narrow" panose="020B0606020202030204" pitchFamily="34" charset="0"/>
            </a:rPr>
            <a:t>Объявление квартальной премии</a:t>
          </a:r>
          <a:r>
            <a:rPr lang="en-IN" sz="900" dirty="0">
              <a:latin typeface="Arial Narrow" panose="020B0606020202030204" pitchFamily="34" charset="0"/>
            </a:rPr>
            <a:t> WSO/ ESO angels </a:t>
          </a:r>
          <a:endParaRPr lang="es-ES" sz="900" dirty="0">
            <a:latin typeface="Arial Narrow" panose="020B0606020202030204" pitchFamily="34" charset="0"/>
          </a:endParaRPr>
        </a:p>
      </dgm:t>
    </dgm:pt>
    <dgm:pt modelId="{0709165C-8C7F-4DE6-B2FF-43EDAF59E243}" type="parTrans" cxnId="{BC9D334E-9D89-4977-B615-46ADCDD87ACD}">
      <dgm:prSet/>
      <dgm:spPr/>
      <dgm:t>
        <a:bodyPr/>
        <a:lstStyle/>
        <a:p>
          <a:endParaRPr lang="en-US"/>
        </a:p>
      </dgm:t>
    </dgm:pt>
    <dgm:pt modelId="{004D96C9-E723-4E76-9B18-B5684E017C0A}" type="sibTrans" cxnId="{BC9D334E-9D89-4977-B615-46ADCDD87ACD}">
      <dgm:prSet/>
      <dgm:spPr/>
      <dgm:t>
        <a:bodyPr/>
        <a:lstStyle/>
        <a:p>
          <a:endParaRPr lang="en-US"/>
        </a:p>
      </dgm:t>
    </dgm:pt>
    <dgm:pt modelId="{53847C4A-4935-44F8-BA3D-ED480E25A285}">
      <dgm:prSet phldrT="[Text]" custT="1"/>
      <dgm:spPr/>
      <dgm:t>
        <a:bodyPr/>
        <a:lstStyle/>
        <a:p>
          <a:r>
            <a:rPr lang="ru-RU" sz="900" dirty="0">
              <a:latin typeface="Arial Narrow" panose="020B0606020202030204" pitchFamily="34" charset="0"/>
            </a:rPr>
            <a:t>Больница отслеживает и вносит данные</a:t>
          </a:r>
          <a:r>
            <a:rPr lang="en-IN" sz="900" dirty="0">
              <a:latin typeface="Arial Narrow" panose="020B0606020202030204" pitchFamily="34" charset="0"/>
            </a:rPr>
            <a:t> </a:t>
          </a:r>
          <a:r>
            <a:rPr lang="ru-RU" sz="900" dirty="0">
              <a:latin typeface="Arial Narrow" panose="020B0606020202030204" pitchFamily="34" charset="0"/>
            </a:rPr>
            <a:t>в</a:t>
          </a:r>
          <a:r>
            <a:rPr lang="en-IN" sz="900" dirty="0">
              <a:latin typeface="Arial Narrow" panose="020B0606020202030204" pitchFamily="34" charset="0"/>
            </a:rPr>
            <a:t> RES-Q</a:t>
          </a:r>
          <a:r>
            <a:rPr lang="ru-RU" sz="900" dirty="0">
              <a:latin typeface="Arial Narrow" panose="020B0606020202030204" pitchFamily="34" charset="0"/>
            </a:rPr>
            <a:t> на постоянной основе </a:t>
          </a:r>
          <a:endParaRPr lang="es-ES" sz="900" dirty="0">
            <a:latin typeface="Arial Narrow" panose="020B0606020202030204" pitchFamily="34" charset="0"/>
          </a:endParaRPr>
        </a:p>
      </dgm:t>
    </dgm:pt>
    <dgm:pt modelId="{E2F8E469-9C2E-493C-B1BF-DFBEED1FE2C7}" type="parTrans" cxnId="{7ED47E2C-CA7F-4951-9959-ACD7BCF7F74D}">
      <dgm:prSet/>
      <dgm:spPr/>
      <dgm:t>
        <a:bodyPr/>
        <a:lstStyle/>
        <a:p>
          <a:endParaRPr lang="en-US"/>
        </a:p>
      </dgm:t>
    </dgm:pt>
    <dgm:pt modelId="{2ADD8A86-9FB7-4C27-9474-7F54AFB2909C}" type="sibTrans" cxnId="{7ED47E2C-CA7F-4951-9959-ACD7BCF7F74D}">
      <dgm:prSet/>
      <dgm:spPr/>
      <dgm:t>
        <a:bodyPr/>
        <a:lstStyle/>
        <a:p>
          <a:endParaRPr lang="en-US"/>
        </a:p>
      </dgm:t>
    </dgm:pt>
    <dgm:pt modelId="{62B100F1-F8FD-4AF3-A71C-FE2AD0C2D049}">
      <dgm:prSet phldrT="[Text]" custT="1"/>
      <dgm:spPr/>
      <dgm:t>
        <a:bodyPr/>
        <a:lstStyle/>
        <a:p>
          <a:r>
            <a:rPr lang="ru-RU" sz="900" dirty="0">
              <a:latin typeface="Arial Narrow" panose="020B0606020202030204" pitchFamily="34" charset="0"/>
            </a:rPr>
            <a:t>Данные автоматически сохраняются в базе данных </a:t>
          </a:r>
          <a:r>
            <a:rPr lang="en-IN" sz="900" dirty="0">
              <a:latin typeface="Arial Narrow" panose="020B0606020202030204" pitchFamily="34" charset="0"/>
            </a:rPr>
            <a:t>RES-Q </a:t>
          </a:r>
          <a:r>
            <a:rPr lang="ru-RU" sz="900" dirty="0">
              <a:latin typeface="Arial Narrow" panose="020B0606020202030204" pitchFamily="34" charset="0"/>
            </a:rPr>
            <a:t>с динамическими информационными панелями </a:t>
          </a:r>
          <a:endParaRPr lang="es-ES" sz="900" dirty="0">
            <a:latin typeface="Arial Narrow" panose="020B0606020202030204" pitchFamily="34" charset="0"/>
          </a:endParaRPr>
        </a:p>
      </dgm:t>
    </dgm:pt>
    <dgm:pt modelId="{2133C086-34D9-4D6A-993A-2D9A892CC932}" type="parTrans" cxnId="{DA170B51-D57A-44C8-94A6-50D166643D6C}">
      <dgm:prSet/>
      <dgm:spPr/>
      <dgm:t>
        <a:bodyPr/>
        <a:lstStyle/>
        <a:p>
          <a:endParaRPr lang="en-US"/>
        </a:p>
      </dgm:t>
    </dgm:pt>
    <dgm:pt modelId="{5C3047D8-E152-4E48-AD2F-4B6C106D6F1E}" type="sibTrans" cxnId="{DA170B51-D57A-44C8-94A6-50D166643D6C}">
      <dgm:prSet/>
      <dgm:spPr/>
      <dgm:t>
        <a:bodyPr/>
        <a:lstStyle/>
        <a:p>
          <a:endParaRPr lang="en-US"/>
        </a:p>
      </dgm:t>
    </dgm:pt>
    <dgm:pt modelId="{5080FB47-47FC-4A7F-B812-ED33EF4036DE}">
      <dgm:prSet phldrT="[Text]" custT="1"/>
      <dgm:spPr/>
      <dgm:t>
        <a:bodyPr/>
        <a:lstStyle/>
        <a:p>
          <a:r>
            <a:rPr lang="ru-RU" sz="800" dirty="0">
              <a:latin typeface="Arial Narrow" panose="020B0606020202030204" pitchFamily="34" charset="0"/>
            </a:rPr>
            <a:t>Портал наград обновляется в конце каждого квартала,  информация передается</a:t>
          </a:r>
          <a:r>
            <a:rPr lang="en-IN" sz="800" dirty="0">
              <a:latin typeface="Arial Narrow" panose="020B0606020202030204" pitchFamily="34" charset="0"/>
            </a:rPr>
            <a:t> </a:t>
          </a:r>
          <a:r>
            <a:rPr lang="ru-RU" sz="800" dirty="0">
              <a:latin typeface="Arial Narrow" panose="020B0606020202030204" pitchFamily="34" charset="0"/>
            </a:rPr>
            <a:t>Национальному координатору</a:t>
          </a:r>
          <a:endParaRPr lang="es-ES" sz="800" dirty="0">
            <a:latin typeface="Arial Narrow" panose="020B0606020202030204" pitchFamily="34" charset="0"/>
          </a:endParaRPr>
        </a:p>
      </dgm:t>
    </dgm:pt>
    <dgm:pt modelId="{65363B65-5D71-47B3-B45F-C1F97EEFE163}" type="parTrans" cxnId="{C2690F56-E8AD-4228-AC6F-C929C2CDC37F}">
      <dgm:prSet/>
      <dgm:spPr/>
      <dgm:t>
        <a:bodyPr/>
        <a:lstStyle/>
        <a:p>
          <a:endParaRPr lang="en-US"/>
        </a:p>
      </dgm:t>
    </dgm:pt>
    <dgm:pt modelId="{DA785259-706B-4217-A6D6-E41976C415A4}" type="sibTrans" cxnId="{C2690F56-E8AD-4228-AC6F-C929C2CDC37F}">
      <dgm:prSet/>
      <dgm:spPr/>
      <dgm:t>
        <a:bodyPr/>
        <a:lstStyle/>
        <a:p>
          <a:endParaRPr lang="en-US"/>
        </a:p>
      </dgm:t>
    </dgm:pt>
    <dgm:pt modelId="{1771A94D-E76E-401A-9086-73B61B79266C}">
      <dgm:prSet phldrT="[Text]"/>
      <dgm:spPr/>
      <dgm:t>
        <a:bodyPr/>
        <a:lstStyle/>
        <a:p>
          <a:r>
            <a:rPr lang="ru-RU" dirty="0">
              <a:latin typeface="Arial Narrow" panose="020B0606020202030204" pitchFamily="34" charset="0"/>
            </a:rPr>
            <a:t>Проверка и одобрение национальными координаторами </a:t>
          </a:r>
          <a:r>
            <a:rPr lang="en-IN" dirty="0">
              <a:latin typeface="Arial Narrow" panose="020B0606020202030204" pitchFamily="34" charset="0"/>
            </a:rPr>
            <a:t>RES-Q</a:t>
          </a:r>
          <a:r>
            <a:rPr lang="ru-RU" dirty="0">
              <a:latin typeface="Arial Narrow" panose="020B0606020202030204" pitchFamily="34" charset="0"/>
            </a:rPr>
            <a:t> </a:t>
          </a:r>
          <a:endParaRPr lang="es-ES" dirty="0">
            <a:latin typeface="Arial Narrow" panose="020B0606020202030204" pitchFamily="34" charset="0"/>
          </a:endParaRPr>
        </a:p>
      </dgm:t>
    </dgm:pt>
    <dgm:pt modelId="{533E7BEC-0F00-42C2-94D6-641339562D56}" type="parTrans" cxnId="{FC7AEC65-B7E3-4722-813B-308C8A1320E9}">
      <dgm:prSet/>
      <dgm:spPr/>
      <dgm:t>
        <a:bodyPr/>
        <a:lstStyle/>
        <a:p>
          <a:endParaRPr lang="en-US"/>
        </a:p>
      </dgm:t>
    </dgm:pt>
    <dgm:pt modelId="{5344AC63-1070-4317-ADAD-13705DEA9177}" type="sibTrans" cxnId="{FC7AEC65-B7E3-4722-813B-308C8A1320E9}">
      <dgm:prSet/>
      <dgm:spPr/>
      <dgm:t>
        <a:bodyPr/>
        <a:lstStyle/>
        <a:p>
          <a:endParaRPr lang="en-US"/>
        </a:p>
      </dgm:t>
    </dgm:pt>
    <dgm:pt modelId="{446FF78A-147D-4567-AEE6-39A1E60E279E}">
      <dgm:prSet phldrT="[Text]" custT="1"/>
      <dgm:spPr/>
      <dgm:t>
        <a:bodyPr/>
        <a:lstStyle/>
        <a:p>
          <a:r>
            <a:rPr lang="ru-RU" sz="800" dirty="0">
              <a:latin typeface="Arial Narrow" panose="020B0606020202030204" pitchFamily="34" charset="0"/>
            </a:rPr>
            <a:t>Пост одобрение от</a:t>
          </a:r>
          <a:r>
            <a:rPr lang="en-IN" sz="800" dirty="0">
              <a:latin typeface="Arial Narrow" panose="020B0606020202030204" pitchFamily="34" charset="0"/>
            </a:rPr>
            <a:t> </a:t>
          </a:r>
          <a:r>
            <a:rPr lang="ru-RU" sz="800" dirty="0">
              <a:latin typeface="Arial Narrow" panose="020B0606020202030204" pitchFamily="34" charset="0"/>
            </a:rPr>
            <a:t>Национального координатора,</a:t>
          </a:r>
          <a:r>
            <a:rPr lang="en-IN" sz="800" dirty="0">
              <a:latin typeface="Arial Narrow" panose="020B0606020202030204" pitchFamily="34" charset="0"/>
            </a:rPr>
            <a:t> </a:t>
          </a:r>
          <a:r>
            <a:rPr lang="ru-RU" sz="800" dirty="0">
              <a:latin typeface="Arial Narrow" panose="020B0606020202030204" pitchFamily="34" charset="0"/>
            </a:rPr>
            <a:t>отправление в комитет </a:t>
          </a:r>
          <a:r>
            <a:rPr lang="en-IN" sz="800" dirty="0">
              <a:latin typeface="Arial Narrow" panose="020B0606020202030204" pitchFamily="34" charset="0"/>
            </a:rPr>
            <a:t>ESO/ WSO</a:t>
          </a:r>
          <a:r>
            <a:rPr lang="ru-RU" sz="800" dirty="0">
              <a:latin typeface="Arial Narrow" panose="020B0606020202030204" pitchFamily="34" charset="0"/>
            </a:rPr>
            <a:t> для окончательного утверждения </a:t>
          </a:r>
          <a:endParaRPr lang="es-ES" sz="800" dirty="0">
            <a:latin typeface="Arial Narrow" panose="020B0606020202030204" pitchFamily="34" charset="0"/>
          </a:endParaRPr>
        </a:p>
      </dgm:t>
    </dgm:pt>
    <dgm:pt modelId="{E55BDAA7-FDA5-4ABF-9E63-B65E8BED11A3}" type="parTrans" cxnId="{B40507F4-8031-4BEA-8239-9A66401E9B21}">
      <dgm:prSet/>
      <dgm:spPr/>
      <dgm:t>
        <a:bodyPr/>
        <a:lstStyle/>
        <a:p>
          <a:endParaRPr lang="en-US"/>
        </a:p>
      </dgm:t>
    </dgm:pt>
    <dgm:pt modelId="{E19C966D-39C5-4811-AFD6-2222061FC460}" type="sibTrans" cxnId="{B40507F4-8031-4BEA-8239-9A66401E9B21}">
      <dgm:prSet/>
      <dgm:spPr/>
      <dgm:t>
        <a:bodyPr/>
        <a:lstStyle/>
        <a:p>
          <a:endParaRPr lang="en-US"/>
        </a:p>
      </dgm:t>
    </dgm:pt>
    <dgm:pt modelId="{47351931-14E4-407A-9B42-F41546E4273F}" type="pres">
      <dgm:prSet presAssocID="{FAAB5CA3-86B9-44AF-997A-F368F4B85BC8}" presName="cycle" presStyleCnt="0">
        <dgm:presLayoutVars>
          <dgm:dir/>
          <dgm:resizeHandles val="exact"/>
        </dgm:presLayoutVars>
      </dgm:prSet>
      <dgm:spPr/>
    </dgm:pt>
    <dgm:pt modelId="{C6661318-58D4-49D3-984D-06BED05478A0}" type="pres">
      <dgm:prSet presAssocID="{D800596D-F4EA-464D-9FD0-88F02E912F81}" presName="node" presStyleLbl="node1" presStyleIdx="0" presStyleCnt="6" custScaleX="128177" custScaleY="61471">
        <dgm:presLayoutVars>
          <dgm:bulletEnabled val="1"/>
        </dgm:presLayoutVars>
      </dgm:prSet>
      <dgm:spPr/>
    </dgm:pt>
    <dgm:pt modelId="{89DA506A-4403-43E5-B1E8-E1C29E700391}" type="pres">
      <dgm:prSet presAssocID="{D800596D-F4EA-464D-9FD0-88F02E912F81}" presName="spNode" presStyleCnt="0"/>
      <dgm:spPr/>
    </dgm:pt>
    <dgm:pt modelId="{40828599-4B0F-4A4C-AF02-E51435E585EF}" type="pres">
      <dgm:prSet presAssocID="{004D96C9-E723-4E76-9B18-B5684E017C0A}" presName="sibTrans" presStyleLbl="sibTrans1D1" presStyleIdx="0" presStyleCnt="6"/>
      <dgm:spPr/>
    </dgm:pt>
    <dgm:pt modelId="{EB5A9E0D-9229-4B6B-A12E-BBE9F9AE5353}" type="pres">
      <dgm:prSet presAssocID="{53847C4A-4935-44F8-BA3D-ED480E25A285}" presName="node" presStyleLbl="node1" presStyleIdx="1" presStyleCnt="6" custScaleX="145800" custScaleY="51860" custRadScaleRad="97856" custRadScaleInc="21458">
        <dgm:presLayoutVars>
          <dgm:bulletEnabled val="1"/>
        </dgm:presLayoutVars>
      </dgm:prSet>
      <dgm:spPr/>
    </dgm:pt>
    <dgm:pt modelId="{AE3ED16B-F5C5-4AA7-91FD-EB213AAABF7D}" type="pres">
      <dgm:prSet presAssocID="{53847C4A-4935-44F8-BA3D-ED480E25A285}" presName="spNode" presStyleCnt="0"/>
      <dgm:spPr/>
    </dgm:pt>
    <dgm:pt modelId="{E2F0309C-FC7C-40BE-9429-6AED01EE6111}" type="pres">
      <dgm:prSet presAssocID="{2ADD8A86-9FB7-4C27-9474-7F54AFB2909C}" presName="sibTrans" presStyleLbl="sibTrans1D1" presStyleIdx="1" presStyleCnt="6"/>
      <dgm:spPr/>
    </dgm:pt>
    <dgm:pt modelId="{65629AA3-3074-432D-A23C-9445B59AA981}" type="pres">
      <dgm:prSet presAssocID="{62B100F1-F8FD-4AF3-A71C-FE2AD0C2D049}" presName="node" presStyleLbl="node1" presStyleIdx="2" presStyleCnt="6" custScaleX="146478" custScaleY="51887">
        <dgm:presLayoutVars>
          <dgm:bulletEnabled val="1"/>
        </dgm:presLayoutVars>
      </dgm:prSet>
      <dgm:spPr/>
    </dgm:pt>
    <dgm:pt modelId="{78ABBDC0-603F-45E2-A2DD-D6CE439B90C5}" type="pres">
      <dgm:prSet presAssocID="{62B100F1-F8FD-4AF3-A71C-FE2AD0C2D049}" presName="spNode" presStyleCnt="0"/>
      <dgm:spPr/>
    </dgm:pt>
    <dgm:pt modelId="{21334D22-D292-4513-8C0D-9776E797DF5A}" type="pres">
      <dgm:prSet presAssocID="{5C3047D8-E152-4E48-AD2F-4B6C106D6F1E}" presName="sibTrans" presStyleLbl="sibTrans1D1" presStyleIdx="2" presStyleCnt="6"/>
      <dgm:spPr/>
    </dgm:pt>
    <dgm:pt modelId="{48071D7C-6E32-4EAB-81CB-B9ECEC55EACD}" type="pres">
      <dgm:prSet presAssocID="{5080FB47-47FC-4A7F-B812-ED33EF4036DE}" presName="node" presStyleLbl="node1" presStyleIdx="3" presStyleCnt="6" custScaleX="125796" custScaleY="59012">
        <dgm:presLayoutVars>
          <dgm:bulletEnabled val="1"/>
        </dgm:presLayoutVars>
      </dgm:prSet>
      <dgm:spPr/>
    </dgm:pt>
    <dgm:pt modelId="{0C9F545C-1BBB-45CC-883B-FA358786A681}" type="pres">
      <dgm:prSet presAssocID="{5080FB47-47FC-4A7F-B812-ED33EF4036DE}" presName="spNode" presStyleCnt="0"/>
      <dgm:spPr/>
    </dgm:pt>
    <dgm:pt modelId="{D19CD56A-6482-4F76-8D37-7EAA4672CC07}" type="pres">
      <dgm:prSet presAssocID="{DA785259-706B-4217-A6D6-E41976C415A4}" presName="sibTrans" presStyleLbl="sibTrans1D1" presStyleIdx="3" presStyleCnt="6"/>
      <dgm:spPr/>
    </dgm:pt>
    <dgm:pt modelId="{95630498-77DB-4450-B672-FFDA018F33F0}" type="pres">
      <dgm:prSet presAssocID="{1771A94D-E76E-401A-9086-73B61B79266C}" presName="node" presStyleLbl="node1" presStyleIdx="4" presStyleCnt="6" custScaleX="117900" custScaleY="63917">
        <dgm:presLayoutVars>
          <dgm:bulletEnabled val="1"/>
        </dgm:presLayoutVars>
      </dgm:prSet>
      <dgm:spPr/>
    </dgm:pt>
    <dgm:pt modelId="{7F692C08-515F-494A-8291-099E4B11FAF6}" type="pres">
      <dgm:prSet presAssocID="{1771A94D-E76E-401A-9086-73B61B79266C}" presName="spNode" presStyleCnt="0"/>
      <dgm:spPr/>
    </dgm:pt>
    <dgm:pt modelId="{09534C0C-A08E-455B-8606-54FB713FD906}" type="pres">
      <dgm:prSet presAssocID="{5344AC63-1070-4317-ADAD-13705DEA9177}" presName="sibTrans" presStyleLbl="sibTrans1D1" presStyleIdx="4" presStyleCnt="6"/>
      <dgm:spPr/>
    </dgm:pt>
    <dgm:pt modelId="{4E19348E-83F6-47DB-9CB0-8C54801F3D0B}" type="pres">
      <dgm:prSet presAssocID="{446FF78A-147D-4567-AEE6-39A1E60E279E}" presName="node" presStyleLbl="node1" presStyleIdx="5" presStyleCnt="6" custScaleX="124333" custScaleY="68100">
        <dgm:presLayoutVars>
          <dgm:bulletEnabled val="1"/>
        </dgm:presLayoutVars>
      </dgm:prSet>
      <dgm:spPr/>
    </dgm:pt>
    <dgm:pt modelId="{6CC55699-FC49-4D51-90C7-229F773E1A91}" type="pres">
      <dgm:prSet presAssocID="{446FF78A-147D-4567-AEE6-39A1E60E279E}" presName="spNode" presStyleCnt="0"/>
      <dgm:spPr/>
    </dgm:pt>
    <dgm:pt modelId="{5556FB01-A9E5-455D-B0B9-16B1AFA73C2C}" type="pres">
      <dgm:prSet presAssocID="{E19C966D-39C5-4811-AFD6-2222061FC460}" presName="sibTrans" presStyleLbl="sibTrans1D1" presStyleIdx="5" presStyleCnt="6"/>
      <dgm:spPr/>
    </dgm:pt>
  </dgm:ptLst>
  <dgm:cxnLst>
    <dgm:cxn modelId="{25277E04-66F2-4D51-91DB-8D6AE285F5F8}" type="presOf" srcId="{1771A94D-E76E-401A-9086-73B61B79266C}" destId="{95630498-77DB-4450-B672-FFDA018F33F0}" srcOrd="0" destOrd="0" presId="urn:microsoft.com/office/officeart/2005/8/layout/cycle5"/>
    <dgm:cxn modelId="{A75CD107-79CE-4317-8FC5-27E0D3271C76}" type="presOf" srcId="{FAAB5CA3-86B9-44AF-997A-F368F4B85BC8}" destId="{47351931-14E4-407A-9B42-F41546E4273F}" srcOrd="0" destOrd="0" presId="urn:microsoft.com/office/officeart/2005/8/layout/cycle5"/>
    <dgm:cxn modelId="{05C31513-FB02-482D-9C46-BB2EEB8C0E49}" type="presOf" srcId="{5344AC63-1070-4317-ADAD-13705DEA9177}" destId="{09534C0C-A08E-455B-8606-54FB713FD906}" srcOrd="0" destOrd="0" presId="urn:microsoft.com/office/officeart/2005/8/layout/cycle5"/>
    <dgm:cxn modelId="{7299D725-843B-4FAA-8145-82BC47D33E3C}" type="presOf" srcId="{004D96C9-E723-4E76-9B18-B5684E017C0A}" destId="{40828599-4B0F-4A4C-AF02-E51435E585EF}" srcOrd="0" destOrd="0" presId="urn:microsoft.com/office/officeart/2005/8/layout/cycle5"/>
    <dgm:cxn modelId="{7ED47E2C-CA7F-4951-9959-ACD7BCF7F74D}" srcId="{FAAB5CA3-86B9-44AF-997A-F368F4B85BC8}" destId="{53847C4A-4935-44F8-BA3D-ED480E25A285}" srcOrd="1" destOrd="0" parTransId="{E2F8E469-9C2E-493C-B1BF-DFBEED1FE2C7}" sibTransId="{2ADD8A86-9FB7-4C27-9474-7F54AFB2909C}"/>
    <dgm:cxn modelId="{B1AEAE46-63C3-4223-9F85-27F39B8F6982}" type="presOf" srcId="{DA785259-706B-4217-A6D6-E41976C415A4}" destId="{D19CD56A-6482-4F76-8D37-7EAA4672CC07}" srcOrd="0" destOrd="0" presId="urn:microsoft.com/office/officeart/2005/8/layout/cycle5"/>
    <dgm:cxn modelId="{BC9D334E-9D89-4977-B615-46ADCDD87ACD}" srcId="{FAAB5CA3-86B9-44AF-997A-F368F4B85BC8}" destId="{D800596D-F4EA-464D-9FD0-88F02E912F81}" srcOrd="0" destOrd="0" parTransId="{0709165C-8C7F-4DE6-B2FF-43EDAF59E243}" sibTransId="{004D96C9-E723-4E76-9B18-B5684E017C0A}"/>
    <dgm:cxn modelId="{E208A54E-CA52-47BD-A527-2AC90ACFF87E}" type="presOf" srcId="{446FF78A-147D-4567-AEE6-39A1E60E279E}" destId="{4E19348E-83F6-47DB-9CB0-8C54801F3D0B}" srcOrd="0" destOrd="0" presId="urn:microsoft.com/office/officeart/2005/8/layout/cycle5"/>
    <dgm:cxn modelId="{DA170B51-D57A-44C8-94A6-50D166643D6C}" srcId="{FAAB5CA3-86B9-44AF-997A-F368F4B85BC8}" destId="{62B100F1-F8FD-4AF3-A71C-FE2AD0C2D049}" srcOrd="2" destOrd="0" parTransId="{2133C086-34D9-4D6A-993A-2D9A892CC932}" sibTransId="{5C3047D8-E152-4E48-AD2F-4B6C106D6F1E}"/>
    <dgm:cxn modelId="{C2690F56-E8AD-4228-AC6F-C929C2CDC37F}" srcId="{FAAB5CA3-86B9-44AF-997A-F368F4B85BC8}" destId="{5080FB47-47FC-4A7F-B812-ED33EF4036DE}" srcOrd="3" destOrd="0" parTransId="{65363B65-5D71-47B3-B45F-C1F97EEFE163}" sibTransId="{DA785259-706B-4217-A6D6-E41976C415A4}"/>
    <dgm:cxn modelId="{FC7AEC65-B7E3-4722-813B-308C8A1320E9}" srcId="{FAAB5CA3-86B9-44AF-997A-F368F4B85BC8}" destId="{1771A94D-E76E-401A-9086-73B61B79266C}" srcOrd="4" destOrd="0" parTransId="{533E7BEC-0F00-42C2-94D6-641339562D56}" sibTransId="{5344AC63-1070-4317-ADAD-13705DEA9177}"/>
    <dgm:cxn modelId="{085C0874-470A-4390-B417-94AC57A325A4}" type="presOf" srcId="{62B100F1-F8FD-4AF3-A71C-FE2AD0C2D049}" destId="{65629AA3-3074-432D-A23C-9445B59AA981}" srcOrd="0" destOrd="0" presId="urn:microsoft.com/office/officeart/2005/8/layout/cycle5"/>
    <dgm:cxn modelId="{545E1689-B2B4-4569-AAE9-8489B82DAC7B}" type="presOf" srcId="{2ADD8A86-9FB7-4C27-9474-7F54AFB2909C}" destId="{E2F0309C-FC7C-40BE-9429-6AED01EE6111}" srcOrd="0" destOrd="0" presId="urn:microsoft.com/office/officeart/2005/8/layout/cycle5"/>
    <dgm:cxn modelId="{0CAD75AC-83F0-4CFD-B1A1-90236DA8D9EA}" type="presOf" srcId="{5080FB47-47FC-4A7F-B812-ED33EF4036DE}" destId="{48071D7C-6E32-4EAB-81CB-B9ECEC55EACD}" srcOrd="0" destOrd="0" presId="urn:microsoft.com/office/officeart/2005/8/layout/cycle5"/>
    <dgm:cxn modelId="{B5D65EAF-7659-4079-B521-436770E797F6}" type="presOf" srcId="{D800596D-F4EA-464D-9FD0-88F02E912F81}" destId="{C6661318-58D4-49D3-984D-06BED05478A0}" srcOrd="0" destOrd="0" presId="urn:microsoft.com/office/officeart/2005/8/layout/cycle5"/>
    <dgm:cxn modelId="{442578B2-18BF-458D-BAB1-7B50773ACDE9}" type="presOf" srcId="{53847C4A-4935-44F8-BA3D-ED480E25A285}" destId="{EB5A9E0D-9229-4B6B-A12E-BBE9F9AE5353}" srcOrd="0" destOrd="0" presId="urn:microsoft.com/office/officeart/2005/8/layout/cycle5"/>
    <dgm:cxn modelId="{1E2267BB-480B-4C35-A324-5A0AED7B6C6E}" type="presOf" srcId="{5C3047D8-E152-4E48-AD2F-4B6C106D6F1E}" destId="{21334D22-D292-4513-8C0D-9776E797DF5A}" srcOrd="0" destOrd="0" presId="urn:microsoft.com/office/officeart/2005/8/layout/cycle5"/>
    <dgm:cxn modelId="{598DBDD6-F36C-4D8A-824F-77C290FA4714}" type="presOf" srcId="{E19C966D-39C5-4811-AFD6-2222061FC460}" destId="{5556FB01-A9E5-455D-B0B9-16B1AFA73C2C}" srcOrd="0" destOrd="0" presId="urn:microsoft.com/office/officeart/2005/8/layout/cycle5"/>
    <dgm:cxn modelId="{B40507F4-8031-4BEA-8239-9A66401E9B21}" srcId="{FAAB5CA3-86B9-44AF-997A-F368F4B85BC8}" destId="{446FF78A-147D-4567-AEE6-39A1E60E279E}" srcOrd="5" destOrd="0" parTransId="{E55BDAA7-FDA5-4ABF-9E63-B65E8BED11A3}" sibTransId="{E19C966D-39C5-4811-AFD6-2222061FC460}"/>
    <dgm:cxn modelId="{EEFD7FC1-2B0B-4C98-B4B9-8B1C39D68E7A}" type="presParOf" srcId="{47351931-14E4-407A-9B42-F41546E4273F}" destId="{C6661318-58D4-49D3-984D-06BED05478A0}" srcOrd="0" destOrd="0" presId="urn:microsoft.com/office/officeart/2005/8/layout/cycle5"/>
    <dgm:cxn modelId="{F6544BA5-3A23-4C1F-B7D3-14B772EA81F0}" type="presParOf" srcId="{47351931-14E4-407A-9B42-F41546E4273F}" destId="{89DA506A-4403-43E5-B1E8-E1C29E700391}" srcOrd="1" destOrd="0" presId="urn:microsoft.com/office/officeart/2005/8/layout/cycle5"/>
    <dgm:cxn modelId="{CC3F3DF3-84F1-47D6-851F-0A2330B1015F}" type="presParOf" srcId="{47351931-14E4-407A-9B42-F41546E4273F}" destId="{40828599-4B0F-4A4C-AF02-E51435E585EF}" srcOrd="2" destOrd="0" presId="urn:microsoft.com/office/officeart/2005/8/layout/cycle5"/>
    <dgm:cxn modelId="{EE48BD61-47A0-4A34-8FDD-CCA6A63FEBB8}" type="presParOf" srcId="{47351931-14E4-407A-9B42-F41546E4273F}" destId="{EB5A9E0D-9229-4B6B-A12E-BBE9F9AE5353}" srcOrd="3" destOrd="0" presId="urn:microsoft.com/office/officeart/2005/8/layout/cycle5"/>
    <dgm:cxn modelId="{CA146E87-D41D-47BB-8004-BB20C7414527}" type="presParOf" srcId="{47351931-14E4-407A-9B42-F41546E4273F}" destId="{AE3ED16B-F5C5-4AA7-91FD-EB213AAABF7D}" srcOrd="4" destOrd="0" presId="urn:microsoft.com/office/officeart/2005/8/layout/cycle5"/>
    <dgm:cxn modelId="{31978D34-1527-4F16-A5D9-39428E21D576}" type="presParOf" srcId="{47351931-14E4-407A-9B42-F41546E4273F}" destId="{E2F0309C-FC7C-40BE-9429-6AED01EE6111}" srcOrd="5" destOrd="0" presId="urn:microsoft.com/office/officeart/2005/8/layout/cycle5"/>
    <dgm:cxn modelId="{6C8928E3-F9DB-4394-B77E-E1DB91EA37E9}" type="presParOf" srcId="{47351931-14E4-407A-9B42-F41546E4273F}" destId="{65629AA3-3074-432D-A23C-9445B59AA981}" srcOrd="6" destOrd="0" presId="urn:microsoft.com/office/officeart/2005/8/layout/cycle5"/>
    <dgm:cxn modelId="{5C9AC9D4-3194-4FBC-858E-EA33DAC0F491}" type="presParOf" srcId="{47351931-14E4-407A-9B42-F41546E4273F}" destId="{78ABBDC0-603F-45E2-A2DD-D6CE439B90C5}" srcOrd="7" destOrd="0" presId="urn:microsoft.com/office/officeart/2005/8/layout/cycle5"/>
    <dgm:cxn modelId="{4D97F34D-B198-4725-86CA-33A6E52E0174}" type="presParOf" srcId="{47351931-14E4-407A-9B42-F41546E4273F}" destId="{21334D22-D292-4513-8C0D-9776E797DF5A}" srcOrd="8" destOrd="0" presId="urn:microsoft.com/office/officeart/2005/8/layout/cycle5"/>
    <dgm:cxn modelId="{FEAB4B21-8CE5-450E-86CD-EDAA423D928C}" type="presParOf" srcId="{47351931-14E4-407A-9B42-F41546E4273F}" destId="{48071D7C-6E32-4EAB-81CB-B9ECEC55EACD}" srcOrd="9" destOrd="0" presId="urn:microsoft.com/office/officeart/2005/8/layout/cycle5"/>
    <dgm:cxn modelId="{F287B2DE-26B8-4F85-AA0C-DDC18A329569}" type="presParOf" srcId="{47351931-14E4-407A-9B42-F41546E4273F}" destId="{0C9F545C-1BBB-45CC-883B-FA358786A681}" srcOrd="10" destOrd="0" presId="urn:microsoft.com/office/officeart/2005/8/layout/cycle5"/>
    <dgm:cxn modelId="{580723DF-ABBB-4D87-8989-686F83679792}" type="presParOf" srcId="{47351931-14E4-407A-9B42-F41546E4273F}" destId="{D19CD56A-6482-4F76-8D37-7EAA4672CC07}" srcOrd="11" destOrd="0" presId="urn:microsoft.com/office/officeart/2005/8/layout/cycle5"/>
    <dgm:cxn modelId="{3EABA742-3AA0-4BF2-9C17-B0DA4C5DFDA2}" type="presParOf" srcId="{47351931-14E4-407A-9B42-F41546E4273F}" destId="{95630498-77DB-4450-B672-FFDA018F33F0}" srcOrd="12" destOrd="0" presId="urn:microsoft.com/office/officeart/2005/8/layout/cycle5"/>
    <dgm:cxn modelId="{7DD573E6-8E22-467E-96FE-98C0E3F9C90B}" type="presParOf" srcId="{47351931-14E4-407A-9B42-F41546E4273F}" destId="{7F692C08-515F-494A-8291-099E4B11FAF6}" srcOrd="13" destOrd="0" presId="urn:microsoft.com/office/officeart/2005/8/layout/cycle5"/>
    <dgm:cxn modelId="{2F0C0FE8-827C-4B10-9711-DFFBAAABE6FB}" type="presParOf" srcId="{47351931-14E4-407A-9B42-F41546E4273F}" destId="{09534C0C-A08E-455B-8606-54FB713FD906}" srcOrd="14" destOrd="0" presId="urn:microsoft.com/office/officeart/2005/8/layout/cycle5"/>
    <dgm:cxn modelId="{A2EEF8A4-40A4-4D45-972C-768CD4036B29}" type="presParOf" srcId="{47351931-14E4-407A-9B42-F41546E4273F}" destId="{4E19348E-83F6-47DB-9CB0-8C54801F3D0B}" srcOrd="15" destOrd="0" presId="urn:microsoft.com/office/officeart/2005/8/layout/cycle5"/>
    <dgm:cxn modelId="{8F9FA193-2669-46E8-AFDE-FCBD50C64AFF}" type="presParOf" srcId="{47351931-14E4-407A-9B42-F41546E4273F}" destId="{6CC55699-FC49-4D51-90C7-229F773E1A91}" srcOrd="16" destOrd="0" presId="urn:microsoft.com/office/officeart/2005/8/layout/cycle5"/>
    <dgm:cxn modelId="{05704A86-04EF-423E-BF69-745408E1CB1A}" type="presParOf" srcId="{47351931-14E4-407A-9B42-F41546E4273F}" destId="{5556FB01-A9E5-455D-B0B9-16B1AFA73C2C}" srcOrd="17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61318-58D4-49D3-984D-06BED05478A0}">
      <dsp:nvSpPr>
        <dsp:cNvPr id="0" name=""/>
        <dsp:cNvSpPr/>
      </dsp:nvSpPr>
      <dsp:spPr>
        <a:xfrm>
          <a:off x="2873398" y="160469"/>
          <a:ext cx="1572382" cy="4901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Arial Narrow" panose="020B0606020202030204" pitchFamily="34" charset="0"/>
            </a:rPr>
            <a:t>Объявление квартальной премии</a:t>
          </a:r>
          <a:r>
            <a:rPr lang="en-IN" sz="900" kern="1200" dirty="0">
              <a:latin typeface="Arial Narrow" panose="020B0606020202030204" pitchFamily="34" charset="0"/>
            </a:rPr>
            <a:t> WSO/ ESO angels 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2897325" y="184396"/>
        <a:ext cx="1524528" cy="442299"/>
      </dsp:txXfrm>
    </dsp:sp>
    <dsp:sp modelId="{40828599-4B0F-4A4C-AF02-E51435E585EF}">
      <dsp:nvSpPr>
        <dsp:cNvPr id="0" name=""/>
        <dsp:cNvSpPr/>
      </dsp:nvSpPr>
      <dsp:spPr>
        <a:xfrm>
          <a:off x="1711845" y="372349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2912031" y="309156"/>
              </a:moveTo>
              <a:arcTo wR="1879343" hR="1879343" stAng="18199937" swAng="115573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A9E0D-9229-4B6B-A12E-BBE9F9AE5353}">
      <dsp:nvSpPr>
        <dsp:cNvPr id="0" name=""/>
        <dsp:cNvSpPr/>
      </dsp:nvSpPr>
      <dsp:spPr>
        <a:xfrm>
          <a:off x="4422315" y="1280367"/>
          <a:ext cx="1788569" cy="4135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Arial Narrow" panose="020B0606020202030204" pitchFamily="34" charset="0"/>
            </a:rPr>
            <a:t>Больница отслеживает и вносит данные</a:t>
          </a:r>
          <a:r>
            <a:rPr lang="en-IN" sz="900" kern="1200" dirty="0">
              <a:latin typeface="Arial Narrow" panose="020B0606020202030204" pitchFamily="34" charset="0"/>
            </a:rPr>
            <a:t> </a:t>
          </a:r>
          <a:r>
            <a:rPr lang="ru-RU" sz="900" kern="1200" dirty="0">
              <a:latin typeface="Arial Narrow" panose="020B0606020202030204" pitchFamily="34" charset="0"/>
            </a:rPr>
            <a:t>в</a:t>
          </a:r>
          <a:r>
            <a:rPr lang="en-IN" sz="900" kern="1200" dirty="0">
              <a:latin typeface="Arial Narrow" panose="020B0606020202030204" pitchFamily="34" charset="0"/>
            </a:rPr>
            <a:t> RES-Q</a:t>
          </a:r>
          <a:r>
            <a:rPr lang="ru-RU" sz="900" kern="1200" dirty="0">
              <a:latin typeface="Arial Narrow" panose="020B0606020202030204" pitchFamily="34" charset="0"/>
            </a:rPr>
            <a:t> на постоянной основе 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4442501" y="1300553"/>
        <a:ext cx="1748197" cy="373145"/>
      </dsp:txXfrm>
    </dsp:sp>
    <dsp:sp modelId="{E2F0309C-FC7C-40BE-9429-6AED01EE6111}">
      <dsp:nvSpPr>
        <dsp:cNvPr id="0" name=""/>
        <dsp:cNvSpPr/>
      </dsp:nvSpPr>
      <dsp:spPr>
        <a:xfrm>
          <a:off x="1757433" y="461947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3717084" y="1486095"/>
              </a:moveTo>
              <a:arcTo wR="1879343" hR="1879343" stAng="20875305" swAng="150606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29AA3-3074-432D-A23C-9445B59AA981}">
      <dsp:nvSpPr>
        <dsp:cNvPr id="0" name=""/>
        <dsp:cNvSpPr/>
      </dsp:nvSpPr>
      <dsp:spPr>
        <a:xfrm>
          <a:off x="4388706" y="3017695"/>
          <a:ext cx="1796886" cy="41373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Arial Narrow" panose="020B0606020202030204" pitchFamily="34" charset="0"/>
            </a:rPr>
            <a:t>Данные автоматически сохраняются в базе данных </a:t>
          </a:r>
          <a:r>
            <a:rPr lang="en-IN" sz="900" kern="1200" dirty="0">
              <a:latin typeface="Arial Narrow" panose="020B0606020202030204" pitchFamily="34" charset="0"/>
            </a:rPr>
            <a:t>RES-Q </a:t>
          </a:r>
          <a:r>
            <a:rPr lang="ru-RU" sz="900" kern="1200" dirty="0">
              <a:latin typeface="Arial Narrow" panose="020B0606020202030204" pitchFamily="34" charset="0"/>
            </a:rPr>
            <a:t>с динамическими информационными панелями 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4408903" y="3037892"/>
        <a:ext cx="1756492" cy="373338"/>
      </dsp:txXfrm>
    </dsp:sp>
    <dsp:sp modelId="{21334D22-D292-4513-8C0D-9776E797DF5A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3249971" y="3165156"/>
              </a:moveTo>
              <a:arcTo wR="1879343" hR="1879343" stAng="2590278" swAng="102072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71D7C-6E32-4EAB-81CB-B9ECEC55EACD}">
      <dsp:nvSpPr>
        <dsp:cNvPr id="0" name=""/>
        <dsp:cNvSpPr/>
      </dsp:nvSpPr>
      <dsp:spPr>
        <a:xfrm>
          <a:off x="2888003" y="3928961"/>
          <a:ext cx="1543174" cy="47054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Arial Narrow" panose="020B0606020202030204" pitchFamily="34" charset="0"/>
            </a:rPr>
            <a:t>Портал наград обновляется в конце каждого квартала,  информация передается</a:t>
          </a:r>
          <a:r>
            <a:rPr lang="en-IN" sz="800" kern="1200" dirty="0">
              <a:latin typeface="Arial Narrow" panose="020B0606020202030204" pitchFamily="34" charset="0"/>
            </a:rPr>
            <a:t> </a:t>
          </a:r>
          <a:r>
            <a:rPr lang="ru-RU" sz="800" kern="1200" dirty="0">
              <a:latin typeface="Arial Narrow" panose="020B0606020202030204" pitchFamily="34" charset="0"/>
            </a:rPr>
            <a:t>Национальному координатору</a:t>
          </a:r>
          <a:endParaRPr lang="es-ES" sz="800" kern="1200" dirty="0">
            <a:latin typeface="Arial Narrow" panose="020B0606020202030204" pitchFamily="34" charset="0"/>
          </a:endParaRPr>
        </a:p>
      </dsp:txBody>
      <dsp:txXfrm>
        <a:off x="2910973" y="3951931"/>
        <a:ext cx="1497234" cy="424605"/>
      </dsp:txXfrm>
    </dsp:sp>
    <dsp:sp modelId="{D19CD56A-6482-4F76-8D37-7EAA4672CC07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955245" y="3515795"/>
              </a:moveTo>
              <a:arcTo wR="1879343" hR="1879343" stAng="7167196" swAng="95217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30498-77DB-4450-B672-FFDA018F33F0}">
      <dsp:nvSpPr>
        <dsp:cNvPr id="0" name=""/>
        <dsp:cNvSpPr/>
      </dsp:nvSpPr>
      <dsp:spPr>
        <a:xfrm>
          <a:off x="1308874" y="2969733"/>
          <a:ext cx="1446311" cy="5096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Arial Narrow" panose="020B0606020202030204" pitchFamily="34" charset="0"/>
            </a:rPr>
            <a:t>Проверка и одобрение национальными координаторами </a:t>
          </a:r>
          <a:r>
            <a:rPr lang="en-IN" sz="900" kern="1200" dirty="0">
              <a:latin typeface="Arial Narrow" panose="020B0606020202030204" pitchFamily="34" charset="0"/>
            </a:rPr>
            <a:t>RES-Q</a:t>
          </a:r>
          <a:r>
            <a:rPr lang="ru-RU" sz="900" kern="1200" dirty="0">
              <a:latin typeface="Arial Narrow" panose="020B0606020202030204" pitchFamily="34" charset="0"/>
            </a:rPr>
            <a:t> 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1333753" y="2994612"/>
        <a:ext cx="1396553" cy="459898"/>
      </dsp:txXfrm>
    </dsp:sp>
    <dsp:sp modelId="{09534C0C-A08E-455B-8606-54FB713FD906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49064" y="2305971"/>
              </a:moveTo>
              <a:arcTo wR="1879343" hR="1879343" stAng="10012738" swAng="154182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9348E-83F6-47DB-9CB0-8C54801F3D0B}">
      <dsp:nvSpPr>
        <dsp:cNvPr id="0" name=""/>
        <dsp:cNvSpPr/>
      </dsp:nvSpPr>
      <dsp:spPr>
        <a:xfrm>
          <a:off x="1269417" y="1073712"/>
          <a:ext cx="1525227" cy="5430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Arial Narrow" panose="020B0606020202030204" pitchFamily="34" charset="0"/>
            </a:rPr>
            <a:t>Пост одобрение от</a:t>
          </a:r>
          <a:r>
            <a:rPr lang="en-IN" sz="800" kern="1200" dirty="0">
              <a:latin typeface="Arial Narrow" panose="020B0606020202030204" pitchFamily="34" charset="0"/>
            </a:rPr>
            <a:t> </a:t>
          </a:r>
          <a:r>
            <a:rPr lang="ru-RU" sz="800" kern="1200" dirty="0">
              <a:latin typeface="Arial Narrow" panose="020B0606020202030204" pitchFamily="34" charset="0"/>
            </a:rPr>
            <a:t>Национального координатора,</a:t>
          </a:r>
          <a:r>
            <a:rPr lang="en-IN" sz="800" kern="1200" dirty="0">
              <a:latin typeface="Arial Narrow" panose="020B0606020202030204" pitchFamily="34" charset="0"/>
            </a:rPr>
            <a:t> </a:t>
          </a:r>
          <a:r>
            <a:rPr lang="ru-RU" sz="800" kern="1200" dirty="0">
              <a:latin typeface="Arial Narrow" panose="020B0606020202030204" pitchFamily="34" charset="0"/>
            </a:rPr>
            <a:t>отправление в комитет </a:t>
          </a:r>
          <a:r>
            <a:rPr lang="en-IN" sz="800" kern="1200" dirty="0">
              <a:latin typeface="Arial Narrow" panose="020B0606020202030204" pitchFamily="34" charset="0"/>
            </a:rPr>
            <a:t>ESO/ WSO</a:t>
          </a:r>
          <a:r>
            <a:rPr lang="ru-RU" sz="800" kern="1200" dirty="0">
              <a:latin typeface="Arial Narrow" panose="020B0606020202030204" pitchFamily="34" charset="0"/>
            </a:rPr>
            <a:t> для окончательного утверждения </a:t>
          </a:r>
          <a:endParaRPr lang="es-ES" sz="800" kern="1200" dirty="0">
            <a:latin typeface="Arial Narrow" panose="020B0606020202030204" pitchFamily="34" charset="0"/>
          </a:endParaRPr>
        </a:p>
      </dsp:txBody>
      <dsp:txXfrm>
        <a:off x="1295925" y="1100220"/>
        <a:ext cx="1472211" cy="489995"/>
      </dsp:txXfrm>
    </dsp:sp>
    <dsp:sp modelId="{5556FB01-A9E5-455D-B0B9-16B1AFA73C2C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553105" y="547793"/>
              </a:moveTo>
              <a:arcTo wR="1879343" hR="1879343" stAng="13506871" swAng="91004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94675" y="279823"/>
            <a:ext cx="4393055" cy="367959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4675" y="669161"/>
            <a:ext cx="4393055" cy="153245"/>
          </a:xfrm>
          <a:prstGeom prst="rect">
            <a:avLst/>
          </a:prstGeom>
        </p:spPr>
        <p:txBody>
          <a:bodyPr vert="horz" lIns="93324" tIns="0" rIns="93324" bIns="0" rtlCol="0">
            <a:noAutofit/>
          </a:bodyPr>
          <a:lstStyle>
            <a:lvl1pPr algn="r">
              <a:defRPr sz="1200"/>
            </a:lvl1pPr>
          </a:lstStyle>
          <a:p>
            <a:pPr algn="l"/>
            <a:fld id="{E7A8D578-5E90-413C-9512-130603CF2639}" type="datetimeFigureOut">
              <a:rPr lang="en-US" sz="1000" i="1"/>
              <a:pPr algn="l"/>
              <a:t>6/9/21</a:t>
            </a:fld>
            <a:endParaRPr lang="en-US" sz="10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94691" y="8780243"/>
            <a:ext cx="2893517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6470" y="8780243"/>
            <a:ext cx="1221955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32B792-199B-4EBF-B605-6F6C876EB442}" type="slidenum">
              <a:rPr lang="en-US" sz="1000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115028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04FCD28D-5205-B14D-9338-E5F52C4B3AF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3460" y="671457"/>
            <a:ext cx="1555593" cy="281237"/>
          </a:xfrm>
          <a:prstGeom prst="rect">
            <a:avLst/>
          </a:prstGeom>
        </p:spPr>
      </p:pic>
      <p:sp>
        <p:nvSpPr>
          <p:cNvPr id="20" name="Header Placeholder 19">
            <a:extLst>
              <a:ext uri="{FF2B5EF4-FFF2-40B4-BE49-F238E27FC236}">
                <a16:creationId xmlns:a16="http://schemas.microsoft.com/office/drawing/2014/main" id="{44B54E68-49B3-EB4F-9F06-63EBE21271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1" name="Slide Image Placeholder 20">
            <a:extLst>
              <a:ext uri="{FF2B5EF4-FFF2-40B4-BE49-F238E27FC236}">
                <a16:creationId xmlns:a16="http://schemas.microsoft.com/office/drawing/2014/main" id="{9F80914E-3226-3544-8067-D77A7810E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A95A9D-2083-FD47-8FCC-26405789E4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3E99797-5A44-E441-B5A2-75267FF5A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7C527-D302-0D4C-8820-8247C93BFD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Notes Placeholder 23">
            <a:extLst>
              <a:ext uri="{FF2B5EF4-FFF2-40B4-BE49-F238E27FC236}">
                <a16:creationId xmlns:a16="http://schemas.microsoft.com/office/drawing/2014/main" id="{0824245F-47FC-6845-9612-BB5942EF9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6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89E4AFB-44C9-3941-9EFD-0F8219FA48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52FF9-2A45-F143-A9E3-2C98D6266DD3}" type="datetimeFigureOut">
              <a:rPr lang="en-US" smtClean="0"/>
              <a:t>6/9/21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9967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117475" indent="-117475" algn="l" defTabSz="914400" rtl="0" eaLnBrk="1" latinLnBrk="0" hangingPunct="1"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indent="-111125" algn="l" defTabSz="914400" rtl="0" eaLnBrk="1" latinLnBrk="0" hangingPunct="1">
      <a:spcBef>
        <a:spcPts val="400"/>
      </a:spcBef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46075" indent="-117475" algn="l" defTabSz="914400" rtl="0" eaLnBrk="1" latinLnBrk="0" hangingPunct="1">
      <a:spcBef>
        <a:spcPts val="400"/>
      </a:spcBef>
      <a:buFont typeface="Arial" panose="020B0604020202020204" pitchFamily="34" charset="0"/>
      <a:buChar char="›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12763" indent="-166688" algn="l" defTabSz="914400" rtl="0" eaLnBrk="1" latinLnBrk="0" hangingPunct="1">
      <a:spcBef>
        <a:spcPts val="400"/>
      </a:spcBef>
      <a:buFont typeface="Arial" panose="020B0604020202020204" pitchFamily="34" charset="0"/>
      <a:buChar char="»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30238" indent="-117475" algn="l" defTabSz="914400" rtl="0" eaLnBrk="1" latinLnBrk="0" hangingPunct="1">
      <a:spcBef>
        <a:spcPts val="400"/>
      </a:spcBef>
      <a:buSzPct val="75000"/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8EB83-E0EC-418B-9E86-B69239C3C61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333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93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19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4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78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04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10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54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94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05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2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54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9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1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52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79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87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83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90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8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4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3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2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0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9165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52174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37755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1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7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6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01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24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6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- IQV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B5B177-9AEB-418D-98F9-90EEFAC5A2B8}"/>
              </a:ext>
            </a:extLst>
          </p:cNvPr>
          <p:cNvSpPr/>
          <p:nvPr userDrawn="1"/>
        </p:nvSpPr>
        <p:spPr>
          <a:xfrm>
            <a:off x="0" y="0"/>
            <a:ext cx="10007912" cy="6857999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098CCE30-6B5A-4DFB-97B5-AF5CCDE0C84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3329" y="3681765"/>
            <a:ext cx="6349838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 and can be 2 lines.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184C4A24-4E36-49F8-AE34-FEFD57A981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43330" y="1271573"/>
            <a:ext cx="7921554" cy="224231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36pt Arial Bold Title Case Should Be No More Than 2 Lines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E82B801-11C9-4FD7-9D6A-B8DAA2120461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43329" y="5518464"/>
            <a:ext cx="6349838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 First Last Name, Title 16pt Arial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825CBB6-C1D6-4B0E-B3D8-12A50F417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83" b="25954"/>
          <a:stretch/>
        </p:blipFill>
        <p:spPr>
          <a:xfrm>
            <a:off x="10465665" y="5371458"/>
            <a:ext cx="1322038" cy="77927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C5C75-044C-4BAB-988B-4DB450A96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5171" y="2936213"/>
            <a:ext cx="1123028" cy="89654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556BBC6-A576-4621-897C-D8F9DF28B7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19122" y="1492074"/>
            <a:ext cx="1215124" cy="10068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9329B3-1A1B-445A-8470-C32AFC5A96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65665" y="4270084"/>
            <a:ext cx="1322038" cy="664050"/>
          </a:xfrm>
          <a:prstGeom prst="rect">
            <a:avLst/>
          </a:prstGeom>
        </p:spPr>
      </p:pic>
      <p:pic>
        <p:nvPicPr>
          <p:cNvPr id="87" name="Picture 86" descr="A picture containing text&#10;&#10;Description automatically generated">
            <a:extLst>
              <a:ext uri="{FF2B5EF4-FFF2-40B4-BE49-F238E27FC236}">
                <a16:creationId xmlns:a16="http://schemas.microsoft.com/office/drawing/2014/main" id="{0E0BE931-B18B-4B21-9311-75F4744F3B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1300" y="302448"/>
            <a:ext cx="1450769" cy="752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210A5-D0F0-44F4-9F9B-844EF0CBBC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1"/>
            <a:ext cx="1790700" cy="1634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32570-117C-40BB-8E89-467BB37EC10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1"/>
            <a:ext cx="1790700" cy="1634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0F7AE-B5D6-4BC2-B820-D1D2695E77F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1"/>
            <a:ext cx="1790700" cy="1634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0C44A0-FC60-46F4-877D-9D8FEEA290D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1"/>
            <a:ext cx="1790700" cy="1634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4616A6-1A01-4CD3-B91E-92DCC057ACF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1"/>
            <a:ext cx="1790700" cy="16343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D4596-A6BE-431C-BAAC-D920A7DDE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0"/>
            <a:ext cx="1054412" cy="16343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A24F6EA-CA39-4B94-A27A-699CC46985E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1634370"/>
            <a:ext cx="1790700" cy="16343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15FE9F-5B05-40FC-A449-4127CF898EC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1634370"/>
            <a:ext cx="1790700" cy="16343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9D9E063-6E7A-4E19-9C99-DB246A733C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1634370"/>
            <a:ext cx="1790700" cy="16343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ACAB1A4-D67D-4351-BD78-7F1D5128CF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1634370"/>
            <a:ext cx="1790700" cy="163436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CDA3EED-3649-40A0-87A6-80CE7363020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1634370"/>
            <a:ext cx="1790700" cy="163436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8343E0-3F10-4A88-98F6-5CA0693C2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1634369"/>
            <a:ext cx="1054412" cy="163436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9FDAE3A-8A8F-412E-9134-E90E8C9C189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3268739"/>
            <a:ext cx="1790700" cy="16343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A2C9AD3-4BA5-41B2-A43E-B67900C61E9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3268739"/>
            <a:ext cx="1790700" cy="163436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DE24F0-C9BF-45E5-A96D-00427716841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3268739"/>
            <a:ext cx="1790700" cy="1634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B827250-A6EF-4C5F-A934-4B251DB57B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3268739"/>
            <a:ext cx="1790700" cy="16343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EC53365-595A-47E3-987F-17D4662C1A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3268739"/>
            <a:ext cx="1790700" cy="163436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D9BD5FB-AC2E-46D6-BCB3-8ED85C38D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3268738"/>
            <a:ext cx="1054412" cy="163436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BEC0CD-1C1B-492A-9222-58811CBAB5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4903108"/>
            <a:ext cx="1790700" cy="16343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319907E-B488-408D-BBB6-B75877B101E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4903108"/>
            <a:ext cx="1790700" cy="163436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977F11F-579D-459B-8C0F-EADBC6B90A3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4903108"/>
            <a:ext cx="1790700" cy="163436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21F591F-28AE-42EB-9E0D-DCE6E9B74F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4903108"/>
            <a:ext cx="1790700" cy="163436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FD379BB-B0FE-4D77-9C4A-0B8165DF8A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4903108"/>
            <a:ext cx="1790700" cy="163436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9FCA9EF-7E5A-44AA-820E-F082E9C3A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4903107"/>
            <a:ext cx="1054412" cy="163436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2BD3A33-7DA4-4666-9C94-F5C2C2988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0" y="6537478"/>
            <a:ext cx="1790700" cy="3205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8AF35A7-A347-4E93-9044-E38525047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1790700" y="6537477"/>
            <a:ext cx="1790700" cy="32052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08FDCA9-794D-46BA-9FB6-125272F7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3581400" y="6537477"/>
            <a:ext cx="1790700" cy="3205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BB81AFE-D09D-4E85-8BAD-076089C1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5372100" y="6537478"/>
            <a:ext cx="1790700" cy="32052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3571B71-A5FC-49EE-8C93-0BB11B92E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7162800" y="6537477"/>
            <a:ext cx="1790700" cy="32052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C12ACC1-0570-4C23-97CF-36ADCD48A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 b="80389"/>
          <a:stretch/>
        </p:blipFill>
        <p:spPr>
          <a:xfrm>
            <a:off x="8953500" y="6537476"/>
            <a:ext cx="1054412" cy="3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3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286359"/>
            <a:ext cx="11338560" cy="499412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36576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73152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91440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Arial 18pt bullet level 1</a:t>
            </a:r>
          </a:p>
          <a:p>
            <a:pPr lvl="1"/>
            <a:r>
              <a:rPr lang="en-US" dirty="0"/>
              <a:t>Arial 16pt bullet level 2</a:t>
            </a:r>
          </a:p>
          <a:p>
            <a:pPr lvl="2"/>
            <a:r>
              <a:rPr lang="en-US" dirty="0"/>
              <a:t>Arial 14pt bullet level 3</a:t>
            </a:r>
          </a:p>
          <a:p>
            <a:pPr lvl="3"/>
            <a:r>
              <a:rPr lang="en-US" dirty="0"/>
              <a:t>Arial 12pt bullet level 4</a:t>
            </a:r>
          </a:p>
          <a:p>
            <a:pPr lvl="4"/>
            <a:r>
              <a:rPr lang="en-US" dirty="0"/>
              <a:t>Arial 10pt bullet level 5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9572729" cy="768263"/>
          </a:xfrm>
          <a:prstGeom prst="rect">
            <a:avLst/>
          </a:prstGeom>
        </p:spPr>
        <p:txBody>
          <a:bodyPr anchor="t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Headlines are 28pt Arial Bold sentence case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7088911A-0046-5847-8D5E-667B718EC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53B4345-7D90-4592-95D2-D62C47BD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254" y="6365945"/>
            <a:ext cx="360000" cy="360000"/>
          </a:xfrm>
          <a:noFill/>
        </p:spPr>
        <p:txBody>
          <a:bodyPr vert="horz" lIns="91440" tIns="45720" rIns="0" bIns="45720" rtlCol="0" anchor="b" anchorCtr="0"/>
          <a:lstStyle>
            <a:lvl1pPr algn="r">
              <a:defRPr lang="en-US" sz="800" smtClean="0">
                <a:latin typeface="+mj-lt"/>
              </a:defRPr>
            </a:lvl1pPr>
          </a:lstStyle>
          <a:p>
            <a:fld id="{BE315648-4CD1-417E-8079-23ED6A06EE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9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9572729" cy="768263"/>
          </a:xfrm>
          <a:prstGeom prst="rect">
            <a:avLst/>
          </a:prstGeom>
        </p:spPr>
        <p:txBody>
          <a:bodyPr anchor="t" anchorCtr="0"/>
          <a:lstStyle>
            <a:lvl1pPr>
              <a:defRPr lang="en-US" sz="28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Headlines are 28pt Arial Bold sentence case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760B8-0186-4EA3-AF77-7C2F50777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28AD7C-6EA5-4D8C-8715-5DB909E7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254" y="6365945"/>
            <a:ext cx="360000" cy="360000"/>
          </a:xfrm>
          <a:noFill/>
        </p:spPr>
        <p:txBody>
          <a:bodyPr vert="horz" lIns="91440" tIns="45720" rIns="0" bIns="45720" rtlCol="0" anchor="b" anchorCtr="0"/>
          <a:lstStyle>
            <a:lvl1pPr algn="r">
              <a:defRPr lang="en-US" sz="800" smtClean="0">
                <a:latin typeface="+mj-lt"/>
              </a:defRPr>
            </a:lvl1pPr>
          </a:lstStyle>
          <a:p>
            <a:fld id="{BE315648-4CD1-417E-8079-23ED6A06EE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3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83093E-D059-46E1-BB70-023364FF52B9}"/>
              </a:ext>
            </a:extLst>
          </p:cNvPr>
          <p:cNvSpPr/>
          <p:nvPr userDrawn="1"/>
        </p:nvSpPr>
        <p:spPr>
          <a:xfrm>
            <a:off x="-1" y="6249329"/>
            <a:ext cx="12192001" cy="60867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EC58DC-2F2B-4BE2-B67F-07B125678C34}"/>
              </a:ext>
            </a:extLst>
          </p:cNvPr>
          <p:cNvSpPr/>
          <p:nvPr userDrawn="1"/>
        </p:nvSpPr>
        <p:spPr bwMode="gray">
          <a:xfrm>
            <a:off x="12308083" y="1542735"/>
            <a:ext cx="897423" cy="187184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484848"/>
                </a:solidFill>
              </a:rPr>
              <a:t>231-231-231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02F1061-646D-4F4A-BF71-63529009C779}"/>
              </a:ext>
            </a:extLst>
          </p:cNvPr>
          <p:cNvSpPr/>
          <p:nvPr/>
        </p:nvSpPr>
        <p:spPr bwMode="gray">
          <a:xfrm>
            <a:off x="12308083" y="440782"/>
            <a:ext cx="897423" cy="187184"/>
          </a:xfrm>
          <a:prstGeom prst="rect">
            <a:avLst/>
          </a:prstGeom>
          <a:solidFill>
            <a:srgbClr val="D9F0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217-240-247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817B419-0520-447A-99C5-2445CD25CBC7}"/>
              </a:ext>
            </a:extLst>
          </p:cNvPr>
          <p:cNvSpPr/>
          <p:nvPr/>
        </p:nvSpPr>
        <p:spPr bwMode="gray">
          <a:xfrm>
            <a:off x="12308083" y="220391"/>
            <a:ext cx="897423" cy="187184"/>
          </a:xfrm>
          <a:prstGeom prst="rect">
            <a:avLst/>
          </a:prstGeom>
          <a:solidFill>
            <a:srgbClr val="70C6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112-198-224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F4C58CC-4DF8-4296-B3D0-140D4877D04D}"/>
              </a:ext>
            </a:extLst>
          </p:cNvPr>
          <p:cNvSpPr/>
          <p:nvPr/>
        </p:nvSpPr>
        <p:spPr bwMode="gray">
          <a:xfrm>
            <a:off x="12308083" y="0"/>
            <a:ext cx="897423" cy="187184"/>
          </a:xfrm>
          <a:prstGeom prst="rect">
            <a:avLst/>
          </a:prstGeom>
          <a:solidFill>
            <a:srgbClr val="2955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41-85-172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B4C1DB7-696A-41FA-B3FE-4C10635D8931}"/>
              </a:ext>
            </a:extLst>
          </p:cNvPr>
          <p:cNvSpPr/>
          <p:nvPr/>
        </p:nvSpPr>
        <p:spPr bwMode="gray">
          <a:xfrm>
            <a:off x="12308083" y="1101955"/>
            <a:ext cx="897423" cy="187184"/>
          </a:xfrm>
          <a:prstGeom prst="rect">
            <a:avLst/>
          </a:prstGeom>
          <a:solidFill>
            <a:srgbClr val="5CB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92-184-92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2A2C519-863C-4FFE-885E-34C8AB2B023E}"/>
              </a:ext>
            </a:extLst>
          </p:cNvPr>
          <p:cNvSpPr/>
          <p:nvPr/>
        </p:nvSpPr>
        <p:spPr bwMode="gray">
          <a:xfrm>
            <a:off x="12308083" y="1322346"/>
            <a:ext cx="897423" cy="187184"/>
          </a:xfrm>
          <a:prstGeom prst="rect">
            <a:avLst/>
          </a:prstGeom>
          <a:solidFill>
            <a:srgbClr val="D953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217-83-79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0299C38-075C-4023-BA01-5FBB57E7B93E}"/>
              </a:ext>
            </a:extLst>
          </p:cNvPr>
          <p:cNvSpPr/>
          <p:nvPr/>
        </p:nvSpPr>
        <p:spPr bwMode="gray">
          <a:xfrm>
            <a:off x="12308083" y="881564"/>
            <a:ext cx="897423" cy="187184"/>
          </a:xfrm>
          <a:prstGeom prst="rect">
            <a:avLst/>
          </a:prstGeom>
          <a:solidFill>
            <a:srgbClr val="0341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3-65-127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230E707-137B-4479-8F7E-1687687A179F}"/>
              </a:ext>
            </a:extLst>
          </p:cNvPr>
          <p:cNvSpPr/>
          <p:nvPr/>
        </p:nvSpPr>
        <p:spPr bwMode="gray">
          <a:xfrm>
            <a:off x="12308083" y="661173"/>
            <a:ext cx="897423" cy="187184"/>
          </a:xfrm>
          <a:prstGeom prst="rect">
            <a:avLst/>
          </a:prstGeom>
          <a:solidFill>
            <a:srgbClr val="4848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72-72-72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B40A157-1720-4979-94F8-D12B02E26D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01300" y="302448"/>
            <a:ext cx="1450769" cy="75230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D6F992-6B58-474D-BE39-7182A4A76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0" y="6249330"/>
            <a:ext cx="1790700" cy="28814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9B8CD9-13A1-4C82-9502-7875BA37D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0" y="6537478"/>
            <a:ext cx="1790700" cy="3205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3D85767-15F7-4909-BF7F-019EFB06C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1790700" y="6249330"/>
            <a:ext cx="1790700" cy="2881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102AB3E-B4C8-4E35-B4CD-57F49C0D8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1790700" y="6537478"/>
            <a:ext cx="1790700" cy="3205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21E29FA-3A5E-4261-B8F0-226F64E8E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3581400" y="6249330"/>
            <a:ext cx="1790700" cy="2881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084BDB-CA7B-4A26-9085-D7229AD7B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3581400" y="6537478"/>
            <a:ext cx="1790700" cy="3205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0F2649-77FE-473C-B5D9-50BDE2BD7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5372100" y="6249330"/>
            <a:ext cx="1790700" cy="288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B04B4A-3A9F-4A3E-A852-908B8F619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5372100" y="6537478"/>
            <a:ext cx="1790700" cy="320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74ADB11-0589-4CDB-8400-B116EA715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7162800" y="6249330"/>
            <a:ext cx="1790700" cy="2881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0BE3332-7072-4D41-B75B-7C5C5D43C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7162800" y="6537478"/>
            <a:ext cx="1790700" cy="32052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C67ECE3-A0AB-496D-97AC-FA5E72A77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8953500" y="6249330"/>
            <a:ext cx="1790700" cy="28814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D17818-D20F-4277-9570-F9CEE533D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8953500" y="6537478"/>
            <a:ext cx="1790700" cy="3205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DABA243-3627-4322-B081-460552712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 r="19149"/>
          <a:stretch/>
        </p:blipFill>
        <p:spPr>
          <a:xfrm>
            <a:off x="10744200" y="6249330"/>
            <a:ext cx="1447800" cy="28814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22981F2-11AC-4692-A972-C429F9283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9149" b="80389"/>
          <a:stretch/>
        </p:blipFill>
        <p:spPr>
          <a:xfrm>
            <a:off x="10744200" y="6537478"/>
            <a:ext cx="1447800" cy="320522"/>
          </a:xfrm>
          <a:prstGeom prst="rect">
            <a:avLst/>
          </a:prstGeom>
        </p:spPr>
      </p:pic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DA4C0F7A-2F4A-4824-9B7D-2679BF8CC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FE76628A-7111-436B-879D-812833C6887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11363254" y="6365945"/>
            <a:ext cx="360000" cy="360000"/>
          </a:xfrm>
          <a:prstGeom prst="rect">
            <a:avLst/>
          </a:prstGeom>
          <a:noFill/>
        </p:spPr>
        <p:txBody>
          <a:bodyPr vert="horz" lIns="91440" tIns="45720" rIns="0" bIns="45720" rtlCol="0" anchor="b" anchorCtr="0"/>
          <a:lstStyle>
            <a:defPPr>
              <a:defRPr lang="en-US"/>
            </a:defPPr>
            <a:lvl1pPr algn="r">
              <a:defRPr sz="800"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9C5C7A9E-C6A9-4A9D-A8BC-E29E91AD59EE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35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lityregistry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26.png"/><Relationship Id="rId12" Type="http://schemas.openxmlformats.org/officeDocument/2006/relationships/image" Target="../media/image17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11" Type="http://schemas.openxmlformats.org/officeDocument/2006/relationships/image" Target="../media/image16.png"/><Relationship Id="rId24" Type="http://schemas.openxmlformats.org/officeDocument/2006/relationships/slide" Target="slide28.xml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5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4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8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26.png"/><Relationship Id="rId12" Type="http://schemas.openxmlformats.org/officeDocument/2006/relationships/image" Target="../media/image17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24" Type="http://schemas.openxmlformats.org/officeDocument/2006/relationships/slide" Target="slide28.xml"/><Relationship Id="rId5" Type="http://schemas.openxmlformats.org/officeDocument/2006/relationships/image" Target="../media/image20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5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8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26.png"/><Relationship Id="rId12" Type="http://schemas.openxmlformats.org/officeDocument/2006/relationships/image" Target="../media/image17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1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11" Type="http://schemas.openxmlformats.org/officeDocument/2006/relationships/image" Target="../media/image16.png"/><Relationship Id="rId24" Type="http://schemas.openxmlformats.org/officeDocument/2006/relationships/slide" Target="slide28.xml"/><Relationship Id="rId5" Type="http://schemas.openxmlformats.org/officeDocument/2006/relationships/image" Target="../media/image22.png"/><Relationship Id="rId15" Type="http://schemas.openxmlformats.org/officeDocument/2006/relationships/image" Target="../media/image20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5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slide" Target="slide21.xml"/><Relationship Id="rId26" Type="http://schemas.openxmlformats.org/officeDocument/2006/relationships/slide" Target="slide37.xml"/><Relationship Id="rId3" Type="http://schemas.openxmlformats.org/officeDocument/2006/relationships/image" Target="../media/image12.png"/><Relationship Id="rId21" Type="http://schemas.openxmlformats.org/officeDocument/2006/relationships/slide" Target="slide10.xm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slide" Target="slide6.xml"/><Relationship Id="rId25" Type="http://schemas.openxmlformats.org/officeDocument/2006/relationships/slide" Target="slide1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svg"/><Relationship Id="rId20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24" Type="http://schemas.openxmlformats.org/officeDocument/2006/relationships/slide" Target="slide33.xml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slide" Target="slide12.xml"/><Relationship Id="rId10" Type="http://schemas.openxmlformats.org/officeDocument/2006/relationships/image" Target="../media/image19.svg"/><Relationship Id="rId19" Type="http://schemas.openxmlformats.org/officeDocument/2006/relationships/slide" Target="slide8.xml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diagramData" Target="../diagrams/data1.xml"/><Relationship Id="rId21" Type="http://schemas.openxmlformats.org/officeDocument/2006/relationships/image" Target="../media/image74.svg"/><Relationship Id="rId7" Type="http://schemas.microsoft.com/office/2007/relationships/diagramDrawing" Target="../diagrams/drawing1.xml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4.svg"/><Relationship Id="rId24" Type="http://schemas.openxmlformats.org/officeDocument/2006/relationships/image" Target="../media/image77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8.sv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26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slide" Target="slide12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1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11" Type="http://schemas.openxmlformats.org/officeDocument/2006/relationships/image" Target="../media/image16.png"/><Relationship Id="rId24" Type="http://schemas.openxmlformats.org/officeDocument/2006/relationships/slide" Target="slide28.xml"/><Relationship Id="rId5" Type="http://schemas.openxmlformats.org/officeDocument/2006/relationships/image" Target="../media/image24.png"/><Relationship Id="rId15" Type="http://schemas.openxmlformats.org/officeDocument/2006/relationships/image" Target="../media/image20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5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qualityregistry.eu/polici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qualityregistry.eu/images/forms/RES_Q_Data_Sharing_Agreement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data.org/gbd/2019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qualityregistry.eu" TargetMode="External"/><Relationship Id="rId2" Type="http://schemas.openxmlformats.org/officeDocument/2006/relationships/hyperlink" Target="http://www.qualityregistry.e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27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26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26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5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4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1B7DDB3-594D-4832-8EA7-F760AC43C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 dirty="0">
                <a:hlinkClick r:id="rId3"/>
              </a:rPr>
              <a:t>www.qualityregistry.eu</a:t>
            </a:r>
            <a:r>
              <a:rPr lang="en-US" i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AB363-84F6-480B-BBB4-3BCC781EB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z-Cyrl-AZ" dirty="0"/>
              <a:t>Руководство Пользователя</a:t>
            </a:r>
          </a:p>
        </p:txBody>
      </p:sp>
    </p:spTree>
    <p:extLst>
      <p:ext uri="{BB962C8B-B14F-4D97-AF65-F5344CB8AC3E}">
        <p14:creationId xmlns:p14="http://schemas.microsoft.com/office/powerpoint/2010/main" val="173334904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085BA4D-5F53-4FCB-B6F4-96C7034221F8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1B56579-6567-45D8-817F-624292E8D026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</a:t>
            </a:r>
            <a:r>
              <a:rPr lang="pt-PT" sz="1000" dirty="0">
                <a:solidFill>
                  <a:schemeClr val="accent5"/>
                </a:solidFill>
              </a:rPr>
              <a:t> 9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40446511-44F7-4DD4-940A-F8A673A29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55" name="Graphic 54">
            <a:extLst>
              <a:ext uri="{FF2B5EF4-FFF2-40B4-BE49-F238E27FC236}">
                <a16:creationId xmlns:a16="http://schemas.microsoft.com/office/drawing/2014/main" id="{80EE8F87-9AA2-4452-89EF-2117345C2303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61ADD17-6888-4FC1-A77D-2C5876657FFC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65582F5-4488-4864-989D-F1AF863D0462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665D511-1A5E-4D4C-B1D0-90E44F88C821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519A20D-4510-418D-B76A-DD9B60807E64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6B41C1D-90B7-49AB-8716-5E55A260D603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F58DF59-E477-4D17-86AA-1BFCDA77E831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3FBA0FD-BE72-4A5D-90C4-210441728592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A1DD4C9-4B8B-470B-A0CF-DECEDD267EC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A6F948-352F-4DC9-B13C-62CD17893F23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A48E1A9-2112-4B5C-8C20-1F88D1B3966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FC44A633-B75B-4059-8334-AECFBECF7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0437128-DF7E-429A-AE25-565844831EB0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B08209CC-F7EC-43C7-A34B-080365078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66BB7E56-A5F9-4AA4-911D-44AEFD4BC3A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EA15755E-0A19-40AB-B02A-6FC860031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3594EEB6-CA87-42DC-9232-E6B352FE4EAE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E76B8969-4407-4CA5-9FB8-4658516BB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47FA091-E93F-4284-B54E-953EEFD2122E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4BE7FA29-3951-42F3-B7E1-D7EBD5A61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1FE59C0C-9452-4B5A-8587-25372BDB23F4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46AC5409-555A-40CA-A74F-603B4292D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07640397-B7BB-46DD-AD18-9838ECD35F4D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E8A53236-E0C9-4293-81A3-5DF975607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2B34E894-524A-4A76-98EC-CD6B2F1ADC0E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39BCC524-D30A-41A2-9166-8D0283D3B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958C42C1-A6C4-48A6-8C9B-1ED297A313E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EBAD153D-759A-4BD9-B4D9-F0FF2723B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9F274E18-51B0-423C-861F-3C69016FC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F09500FC-1B59-4CCB-85C1-A46410687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8C9D0085-AAEA-42B9-BC8F-63C967C930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88F8DCEB-7B82-4AE5-B8BF-8DF400B0DA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032E6FD0-6853-4857-B68E-06BE0378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6DBF08A4-D40E-43E5-A6F2-8EAA8B5F06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7AFBD49-B8F8-4607-B6C6-37F63B26B1B5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104" name="Graphic 57">
              <a:extLst>
                <a:ext uri="{FF2B5EF4-FFF2-40B4-BE49-F238E27FC236}">
                  <a16:creationId xmlns:a16="http://schemas.microsoft.com/office/drawing/2014/main" id="{0CF57CB9-518C-4132-98A3-EEFFEB49E0F1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05" name="Graphic 57">
              <a:extLst>
                <a:ext uri="{FF2B5EF4-FFF2-40B4-BE49-F238E27FC236}">
                  <a16:creationId xmlns:a16="http://schemas.microsoft.com/office/drawing/2014/main" id="{8D9E6C81-B965-4397-9293-36B4502FA51F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06" name="Graphic 59">
            <a:extLst>
              <a:ext uri="{FF2B5EF4-FFF2-40B4-BE49-F238E27FC236}">
                <a16:creationId xmlns:a16="http://schemas.microsoft.com/office/drawing/2014/main" id="{25234554-59D8-48BB-86EF-AC52AD2BE50F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107" name="Graphic 61">
            <a:extLst>
              <a:ext uri="{FF2B5EF4-FFF2-40B4-BE49-F238E27FC236}">
                <a16:creationId xmlns:a16="http://schemas.microsoft.com/office/drawing/2014/main" id="{033831DD-B8DF-48F9-BF0F-AC78D4DD174B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618E0436-4E63-4377-85B8-F8D9CEC1291A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F35C4B00-9CA6-4A11-B3B5-64112925F5FA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90608D02-F951-4581-A622-A7970F2AD8C0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DB5ACAA3-5C1D-4F55-ADF4-E417A1185EC1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1AB2A432-C775-43D6-9DB8-FBC26172763A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05B213AC-1D19-4BC0-AA0F-F5F67CAFD2E5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992CC26F-5CF1-4720-B7B3-8B1D2C6F8200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43B8FC88-251A-4CD5-BE3B-CEA4FA8DFADB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7" action="ppaction://hlinksldjump"/>
            <a:extLst>
              <a:ext uri="{FF2B5EF4-FFF2-40B4-BE49-F238E27FC236}">
                <a16:creationId xmlns:a16="http://schemas.microsoft.com/office/drawing/2014/main" id="{94DAA70A-8868-498B-8968-2E84A3B623D9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1" name="Rectangle 60">
            <a:hlinkClick r:id="rId28" action="ppaction://hlinksldjump"/>
            <a:extLst>
              <a:ext uri="{FF2B5EF4-FFF2-40B4-BE49-F238E27FC236}">
                <a16:creationId xmlns:a16="http://schemas.microsoft.com/office/drawing/2014/main" id="{93D5EECF-EF34-4825-A67D-0D75A398A7F8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4634989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58BB79-2FD1-46F4-844E-8D69E1617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7"/>
          <a:stretch/>
        </p:blipFill>
        <p:spPr>
          <a:xfrm>
            <a:off x="4871230" y="1665574"/>
            <a:ext cx="4230000" cy="2096367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Как войти в личный кабинет Вашего медицинского учреждения используя профиль местного координатора или пользователя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3" y="1665574"/>
            <a:ext cx="4230000" cy="21607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4012330"/>
            <a:ext cx="2160000" cy="11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Зайдите на сайт</a:t>
            </a:r>
            <a:r>
              <a:rPr lang="en-IN" sz="1400" dirty="0">
                <a:solidFill>
                  <a:schemeClr val="bg1"/>
                </a:solidFill>
              </a:rPr>
              <a:t> </a:t>
            </a:r>
            <a:r>
              <a:rPr lang="en-IN" sz="1400" b="1" u="sng" dirty="0">
                <a:solidFill>
                  <a:schemeClr val="bg1"/>
                </a:solidFill>
              </a:rPr>
              <a:t>qualityregistry.eu </a:t>
            </a:r>
            <a:r>
              <a:rPr lang="ru-RU" sz="1400" dirty="0">
                <a:solidFill>
                  <a:schemeClr val="bg1"/>
                </a:solidFill>
              </a:rPr>
              <a:t> и нажмите</a:t>
            </a:r>
            <a:r>
              <a:rPr lang="en-IN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на кнопку </a:t>
            </a:r>
            <a:r>
              <a:rPr lang="en-US" sz="1400" dirty="0">
                <a:solidFill>
                  <a:schemeClr val="bg1"/>
                </a:solidFill>
              </a:rPr>
              <a:t>Registry Login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584882" y="2000422"/>
            <a:ext cx="1725539" cy="2011908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F10C363A-566A-40BA-ACF9-BF34BD3BEE3D}"/>
              </a:ext>
            </a:extLst>
          </p:cNvPr>
          <p:cNvSpPr/>
          <p:nvPr/>
        </p:nvSpPr>
        <p:spPr>
          <a:xfrm>
            <a:off x="6522191" y="2331300"/>
            <a:ext cx="330391" cy="690508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351A9F-CD30-4F03-A1C6-DE7CD4ECB6F1}"/>
              </a:ext>
            </a:extLst>
          </p:cNvPr>
          <p:cNvSpPr/>
          <p:nvPr/>
        </p:nvSpPr>
        <p:spPr>
          <a:xfrm>
            <a:off x="5472243" y="2250259"/>
            <a:ext cx="1080000" cy="8525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Введите свои учетные данные для входа </a:t>
            </a:r>
            <a:endParaRPr lang="en-US" sz="10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668BAD-C0D9-4210-A5F5-922D493B11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05" r="4665" b="22581"/>
          <a:stretch/>
        </p:blipFill>
        <p:spPr>
          <a:xfrm>
            <a:off x="7457118" y="4012330"/>
            <a:ext cx="4230000" cy="1724923"/>
          </a:xfrm>
          <a:prstGeom prst="rect">
            <a:avLst/>
          </a:prstGeom>
          <a:ln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9237577" y="1326791"/>
            <a:ext cx="2160000" cy="18655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Вы попадете на главную страницу медицинского учреждения в регистре, где будет возможность добавлять/ просматривать список пациентов</a:t>
            </a:r>
            <a:endParaRPr lang="en-US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708805" y="3192357"/>
            <a:ext cx="1608772" cy="920474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922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2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C9D274-ABDF-42C4-9660-FD0F86AD532F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94A37D4-21C8-4809-9E00-5F9E78C87E26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C00000"/>
                </a:solidFill>
              </a:rPr>
              <a:t>слайды</a:t>
            </a:r>
            <a:r>
              <a:rPr lang="en-GB" sz="1000" dirty="0">
                <a:solidFill>
                  <a:srgbClr val="C00000"/>
                </a:solidFill>
              </a:rPr>
              <a:t>t</a:t>
            </a:r>
            <a:r>
              <a:rPr lang="pt-PT" sz="1000" dirty="0">
                <a:solidFill>
                  <a:schemeClr val="accent5"/>
                </a:solidFill>
              </a:rPr>
              <a:t> 11-13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78B5C7F0-1986-437C-AC4F-D99D15EB3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487629B-33FB-4657-9FD4-15116AD6B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65BE9A00-AB69-4452-9E95-33EDE3005A2C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F5C996F-5F87-4308-96AE-BDA08F54B902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CC0F0B04-6B70-46A9-B9BC-1C4B5912D6AE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1455F47-6145-49AA-AA9F-591583FFA095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6F3A270F-AB9A-4EEA-B4A1-626BA5804877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A937798-4E7F-4391-AC8D-F59527C0B4CD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B19608A-36FF-4EBB-B25D-B336A17CC33E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7253991-A33F-42FF-9A36-51D25E0085E2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73674BA-42FC-4524-99A6-B59FF428F656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4697C636-B41F-4FD0-82A6-E5D9B669D6DD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161" name="Graphic 160">
            <a:extLst>
              <a:ext uri="{FF2B5EF4-FFF2-40B4-BE49-F238E27FC236}">
                <a16:creationId xmlns:a16="http://schemas.microsoft.com/office/drawing/2014/main" id="{BC29F297-A949-4BF1-A3D7-745A7EBFA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1BC3A66E-9B69-4C7D-B718-A6AA49C0014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163" name="Graphic 162">
            <a:extLst>
              <a:ext uri="{FF2B5EF4-FFF2-40B4-BE49-F238E27FC236}">
                <a16:creationId xmlns:a16="http://schemas.microsoft.com/office/drawing/2014/main" id="{626D14F3-75D0-400C-AA8E-37136B7A3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0C6C4245-76BC-4313-ABB4-904C1C39D940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165" name="Graphic 164">
            <a:extLst>
              <a:ext uri="{FF2B5EF4-FFF2-40B4-BE49-F238E27FC236}">
                <a16:creationId xmlns:a16="http://schemas.microsoft.com/office/drawing/2014/main" id="{478BF111-E686-49F4-89E3-E9F1E8E5E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CA083C5F-EE46-4B0E-8078-4E1465CC92B9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169" name="Graphic 168">
            <a:extLst>
              <a:ext uri="{FF2B5EF4-FFF2-40B4-BE49-F238E27FC236}">
                <a16:creationId xmlns:a16="http://schemas.microsoft.com/office/drawing/2014/main" id="{E712B3AC-C8F6-4FE9-BD64-D8B294119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170" name="Rectangle 169">
            <a:extLst>
              <a:ext uri="{FF2B5EF4-FFF2-40B4-BE49-F238E27FC236}">
                <a16:creationId xmlns:a16="http://schemas.microsoft.com/office/drawing/2014/main" id="{5BEA0FBE-3AD8-4221-9646-C3805BBF49E2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171" name="Graphic 170">
            <a:extLst>
              <a:ext uri="{FF2B5EF4-FFF2-40B4-BE49-F238E27FC236}">
                <a16:creationId xmlns:a16="http://schemas.microsoft.com/office/drawing/2014/main" id="{F0E49880-1D9B-4137-90FD-FA8ED70BD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0E709E78-2B16-416A-A3C1-571C83DE872B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173" name="Graphic 172">
            <a:extLst>
              <a:ext uri="{FF2B5EF4-FFF2-40B4-BE49-F238E27FC236}">
                <a16:creationId xmlns:a16="http://schemas.microsoft.com/office/drawing/2014/main" id="{64D4BA62-F69A-4346-8AF2-92A32AFF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174" name="Rectangle 173">
            <a:extLst>
              <a:ext uri="{FF2B5EF4-FFF2-40B4-BE49-F238E27FC236}">
                <a16:creationId xmlns:a16="http://schemas.microsoft.com/office/drawing/2014/main" id="{03796CFE-3A3C-4089-B861-ACAC3663B7DD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175" name="Graphic 174">
            <a:extLst>
              <a:ext uri="{FF2B5EF4-FFF2-40B4-BE49-F238E27FC236}">
                <a16:creationId xmlns:a16="http://schemas.microsoft.com/office/drawing/2014/main" id="{CC590A4C-DFD9-4E3B-B95E-F4D7BD19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6D3055E3-864B-408E-81D4-6C28C0B2E9BB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177" name="Graphic 176">
            <a:extLst>
              <a:ext uri="{FF2B5EF4-FFF2-40B4-BE49-F238E27FC236}">
                <a16:creationId xmlns:a16="http://schemas.microsoft.com/office/drawing/2014/main" id="{864A2F20-81AA-484E-BB6B-18A39E8F8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221BABF4-44A7-4F9B-9A9C-BE0AB96D32A6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179" name="Graphic 178">
            <a:extLst>
              <a:ext uri="{FF2B5EF4-FFF2-40B4-BE49-F238E27FC236}">
                <a16:creationId xmlns:a16="http://schemas.microsoft.com/office/drawing/2014/main" id="{054EFE41-B8C3-4622-B6D9-4E31D5B19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0629E873-4F7E-43C9-B2EE-DD11330907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7EB1B307-C2F9-4B0C-940F-7EF0D75B6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EDE541B5-FFA2-4661-9DA1-68B670986F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F491FDCD-DA95-4BBE-97BB-DFB57AB882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34CBF70E-56AA-4399-8A61-D115152823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186" name="Graphic 54">
            <a:extLst>
              <a:ext uri="{FF2B5EF4-FFF2-40B4-BE49-F238E27FC236}">
                <a16:creationId xmlns:a16="http://schemas.microsoft.com/office/drawing/2014/main" id="{D3566C80-8856-492C-9F04-3770050F6EA7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917A614-7163-43C6-AFE5-3A3ABB4C6629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188" name="Graphic 57">
              <a:extLst>
                <a:ext uri="{FF2B5EF4-FFF2-40B4-BE49-F238E27FC236}">
                  <a16:creationId xmlns:a16="http://schemas.microsoft.com/office/drawing/2014/main" id="{0622479D-4117-4403-AAFB-4161345E9635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89" name="Graphic 57">
              <a:extLst>
                <a:ext uri="{FF2B5EF4-FFF2-40B4-BE49-F238E27FC236}">
                  <a16:creationId xmlns:a16="http://schemas.microsoft.com/office/drawing/2014/main" id="{454251F3-55AB-4E55-80D1-3C56ABCF1368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90" name="Graphic 59">
            <a:extLst>
              <a:ext uri="{FF2B5EF4-FFF2-40B4-BE49-F238E27FC236}">
                <a16:creationId xmlns:a16="http://schemas.microsoft.com/office/drawing/2014/main" id="{C45889C6-5ED5-4C06-B666-23FF2D3CCF85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191" name="Graphic 61">
            <a:extLst>
              <a:ext uri="{FF2B5EF4-FFF2-40B4-BE49-F238E27FC236}">
                <a16:creationId xmlns:a16="http://schemas.microsoft.com/office/drawing/2014/main" id="{D6B5DD65-C663-45EA-90BD-DDBAF68D3113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C1435484-904A-4B5A-A1BD-F05D38A069A4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29845680-7D40-445A-8682-514B417931BE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8E669D07-F4E6-4592-B3C5-E017EFCD7203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3DB8602A-CB61-4241-9217-C12AF1C258C4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70709754-19D0-4711-B80D-1B383B3E2A4B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D5FA3039-BB35-429E-8253-93B24B0CA433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6A6CD27E-DE1D-44E7-B73A-730CC4E8E1C0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732FD726-E34F-48E5-BED7-2C9A6CFC2C18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7" action="ppaction://hlinksldjump"/>
            <a:extLst>
              <a:ext uri="{FF2B5EF4-FFF2-40B4-BE49-F238E27FC236}">
                <a16:creationId xmlns:a16="http://schemas.microsoft.com/office/drawing/2014/main" id="{C0862850-C8D4-405E-87F3-0C6EA2DB1C62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8" action="ppaction://hlinksldjump"/>
            <a:extLst>
              <a:ext uri="{FF2B5EF4-FFF2-40B4-BE49-F238E27FC236}">
                <a16:creationId xmlns:a16="http://schemas.microsoft.com/office/drawing/2014/main" id="{59D5E1E4-30F5-4DB0-9176-C32F56449EA9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02390480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29AEBC-30BA-404F-B965-6454F2077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4"/>
          <a:stretch/>
        </p:blipFill>
        <p:spPr>
          <a:xfrm>
            <a:off x="7457118" y="3837709"/>
            <a:ext cx="4230000" cy="2155364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15D30D-17A8-48FB-9D2E-5597B7380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84" r="4396"/>
          <a:stretch/>
        </p:blipFill>
        <p:spPr>
          <a:xfrm>
            <a:off x="4871230" y="1503732"/>
            <a:ext cx="4230000" cy="228258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F711AB-71D9-47D9-A290-3E9718AF3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65" r="4358"/>
          <a:stretch/>
        </p:blipFill>
        <p:spPr>
          <a:xfrm>
            <a:off x="504882" y="1503733"/>
            <a:ext cx="4230000" cy="2282197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Как добавить нового пациента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3850489"/>
            <a:ext cx="2160000" cy="5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Нажмите Добавить пациента</a:t>
            </a:r>
            <a:endParaRPr lang="en-US" sz="1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584882" y="1745673"/>
            <a:ext cx="155901" cy="210481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02A1D-9A4C-46C8-B66D-6DA17E3FFB98}"/>
              </a:ext>
            </a:extLst>
          </p:cNvPr>
          <p:cNvSpPr/>
          <p:nvPr/>
        </p:nvSpPr>
        <p:spPr>
          <a:xfrm>
            <a:off x="6941230" y="1845851"/>
            <a:ext cx="3049936" cy="7463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Идентификатор пациента создается автоматически</a:t>
            </a:r>
            <a:r>
              <a:rPr lang="en-US" sz="1400" dirty="0"/>
              <a:t> </a:t>
            </a:r>
            <a:r>
              <a:rPr lang="ru-RU" sz="1400" dirty="0"/>
              <a:t>или Вы можете сами присвоить номер </a:t>
            </a:r>
            <a:endParaRPr lang="en-US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A61453-7003-47E0-8DBC-3AA32B53650F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233020" y="2038526"/>
            <a:ext cx="708210" cy="18047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EACFC-E5A9-472C-A33A-EE55C7CE6415}"/>
              </a:ext>
            </a:extLst>
          </p:cNvPr>
          <p:cNvSpPr/>
          <p:nvPr/>
        </p:nvSpPr>
        <p:spPr>
          <a:xfrm>
            <a:off x="4871230" y="3850489"/>
            <a:ext cx="2160000" cy="9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После выбора даты госпитализации пациента нажмите Добавить пациента</a:t>
            </a:r>
            <a:endParaRPr lang="en-US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1AF25D-A9D4-4DEC-9875-F20ADE12B9AD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624818" y="2369890"/>
            <a:ext cx="326412" cy="1480599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>
            <a:extLst>
              <a:ext uri="{FF2B5EF4-FFF2-40B4-BE49-F238E27FC236}">
                <a16:creationId xmlns:a16="http://schemas.microsoft.com/office/drawing/2014/main" id="{D8537D34-C3EF-4A0E-8BC2-F7097B1C9C0A}"/>
              </a:ext>
            </a:extLst>
          </p:cNvPr>
          <p:cNvSpPr/>
          <p:nvPr/>
        </p:nvSpPr>
        <p:spPr>
          <a:xfrm rot="16200000">
            <a:off x="10537692" y="4092606"/>
            <a:ext cx="330391" cy="196846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29F492-5BB9-4FC2-9B2E-BC293192E6ED}"/>
              </a:ext>
            </a:extLst>
          </p:cNvPr>
          <p:cNvSpPr/>
          <p:nvPr/>
        </p:nvSpPr>
        <p:spPr>
          <a:xfrm>
            <a:off x="9957422" y="5219055"/>
            <a:ext cx="1490930" cy="8823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Вы можете выбрать базовую или дополненную форму и начать Ввод данных</a:t>
            </a:r>
          </a:p>
        </p:txBody>
      </p:sp>
    </p:spTree>
    <p:extLst>
      <p:ext uri="{BB962C8B-B14F-4D97-AF65-F5344CB8AC3E}">
        <p14:creationId xmlns:p14="http://schemas.microsoft.com/office/powerpoint/2010/main" val="1496684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31" grpId="0" animBg="1"/>
      <p:bldP spid="38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BD3FAF-6CEB-44E0-B0B8-49CF4E1E3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82" y="1503733"/>
            <a:ext cx="3240000" cy="3829526"/>
          </a:xfrm>
          <a:prstGeom prst="rect">
            <a:avLst/>
          </a:prstGeom>
          <a:ln>
            <a:noFill/>
          </a:ln>
        </p:spPr>
      </p:pic>
      <p:pic>
        <p:nvPicPr>
          <p:cNvPr id="20" name="Content Placeholder 14">
            <a:extLst>
              <a:ext uri="{FF2B5EF4-FFF2-40B4-BE49-F238E27FC236}">
                <a16:creationId xmlns:a16="http://schemas.microsoft.com/office/drawing/2014/main" id="{06BE10F5-523C-4503-9F49-B570DA7064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17" y="2347123"/>
            <a:ext cx="3240000" cy="3812930"/>
          </a:xfrm>
          <a:prstGeom prst="rect">
            <a:avLst/>
          </a:prstGeom>
          <a:ln>
            <a:noFill/>
          </a:ln>
        </p:spPr>
      </p:pic>
      <p:pic>
        <p:nvPicPr>
          <p:cNvPr id="21" name="Content Placeholder 19">
            <a:extLst>
              <a:ext uri="{FF2B5EF4-FFF2-40B4-BE49-F238E27FC236}">
                <a16:creationId xmlns:a16="http://schemas.microsoft.com/office/drawing/2014/main" id="{7824C498-B0F8-42B8-8B02-11C5CD3FB0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685" y="1503733"/>
            <a:ext cx="3240000" cy="3829526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F61E55-B52F-4DC9-A682-B76760667A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120" y="2347123"/>
            <a:ext cx="3240000" cy="3829526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Вы можете выбрать из двух форм для отслеживания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2771316" y="1503733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Basic 2.0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EACFC-E5A9-472C-A33A-EE55C7CE6415}"/>
              </a:ext>
            </a:extLst>
          </p:cNvPr>
          <p:cNvSpPr/>
          <p:nvPr/>
        </p:nvSpPr>
        <p:spPr>
          <a:xfrm>
            <a:off x="9527118" y="1503733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RES-Q </a:t>
            </a:r>
            <a:r>
              <a:rPr lang="az-Cyrl-AZ" sz="1400" dirty="0"/>
              <a:t>Дополненная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D8537D34-C3EF-4A0E-8BC2-F7097B1C9C0A}"/>
              </a:ext>
            </a:extLst>
          </p:cNvPr>
          <p:cNvSpPr/>
          <p:nvPr/>
        </p:nvSpPr>
        <p:spPr>
          <a:xfrm>
            <a:off x="7176000" y="2047629"/>
            <a:ext cx="330391" cy="4010882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29F492-5BB9-4FC2-9B2E-BC293192E6ED}"/>
              </a:ext>
            </a:extLst>
          </p:cNvPr>
          <p:cNvSpPr/>
          <p:nvPr/>
        </p:nvSpPr>
        <p:spPr>
          <a:xfrm>
            <a:off x="5016000" y="2951232"/>
            <a:ext cx="2160000" cy="22036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Главные отличия от Базовой формы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Подробно фиксируется тип изображения, а не только КТ или МРТ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Включает действующее вещество, назначенные вместо антитромбоцитарных препаратов/ антикоагулянтов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Включает последующее наблюдение МРТ  через 3 месяца после выписки</a:t>
            </a:r>
          </a:p>
        </p:txBody>
      </p:sp>
    </p:spTree>
    <p:extLst>
      <p:ext uri="{BB962C8B-B14F-4D97-AF65-F5344CB8AC3E}">
        <p14:creationId xmlns:p14="http://schemas.microsoft.com/office/powerpoint/2010/main" val="1738300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8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730401-FA89-4CDE-BFED-1CB42D1C4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4" t="6500"/>
          <a:stretch/>
        </p:blipFill>
        <p:spPr>
          <a:xfrm>
            <a:off x="504883" y="1503733"/>
            <a:ext cx="7434048" cy="4637059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Начните вводить информацию о пациенте в форму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8148715" y="1503733"/>
            <a:ext cx="2160000" cy="11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После того, как Вы заполните данные о пациенте, нажмите кнопку Отметить как выполненное </a:t>
            </a:r>
            <a:endParaRPr lang="en-US" sz="1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095248" y="2097733"/>
            <a:ext cx="6053467" cy="391131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A87137-25D0-4534-8FC3-9A0D03A8DB5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546135" y="2097733"/>
            <a:ext cx="1602580" cy="3697504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216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FAFE2C-70D4-436A-97E2-294114822C7F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F85F63-457F-4DC1-BA95-0007788ED900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15-18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BDD1139E-2006-44BC-A2CF-F9EF1A5AA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9F2841A-912D-49F5-8522-C7963620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89EF794-8901-4C9C-8631-A8DA7C79818A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064C8C-F0C7-4F06-A4D8-10F1E4F090FF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A2E4193-07BD-4A94-87B5-45D13D8C827B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DD7C1C2-7142-4F92-908A-3B0438C179F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5740A1-9B95-4293-A682-334235782403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B602B14-FABC-4718-817A-D6FB317C41C8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BBFFAF7-657E-4BA7-8A40-2DDA1CED3925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FB279B4-114C-4697-8D4A-571DC5F8D7E6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F56B7A6-338F-4F50-8EE5-3CA012284F07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DDD4AC8-CB97-4A29-9083-9781BD2C0B5E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D286F282-A371-4590-9F0D-77145C6CF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F7C1BCC0-4DAD-44B0-BB57-C332514ECA28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F2CA6274-C688-44DD-AA17-8885CC7AC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A91F2D6A-5F10-46DE-BBFD-2D45D8CD6410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F7168C59-419F-4080-B7EB-61C60977D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AA8D078D-DAFB-4CB9-9FEA-D865350FBDEC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ABC9D349-504C-46B6-B795-CACC4B092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31CE5DDD-BACD-43F0-84DB-40240B27E8E0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1B4432A5-C585-42EE-B091-005BE7F49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E160186A-BCBA-47CF-82F0-860E7D299A8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7277F5D6-4360-4034-AED4-D5443F8BB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D4DD5356-656D-4885-A112-07127535CC74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EDE1AF7E-AF62-4CCE-B816-BA1032D2CB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CAE44503-7D3C-4655-B360-024026C185DE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CAA8BC41-746A-47D1-83E4-B695A2A0C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0578383C-BFCD-4C5E-ADE6-92B4B9B3A78F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85B4AB53-68CA-4AE5-BD17-277B32E61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DBC76752-0870-4044-9392-12B0D59FB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CB2A1A6A-5416-4098-A4ED-332326220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E82601F8-3C8C-4C27-BF26-BFC49D2550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ADD8F4C8-8134-4760-AB46-953AF0D9DA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CD647276-3533-4E49-83C6-5B40581646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102" name="Graphic 54">
            <a:extLst>
              <a:ext uri="{FF2B5EF4-FFF2-40B4-BE49-F238E27FC236}">
                <a16:creationId xmlns:a16="http://schemas.microsoft.com/office/drawing/2014/main" id="{A112D589-7415-48EB-9540-B701296FC877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2B30A6F-06B5-460E-8225-715CD8DD30F6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104" name="Graphic 57">
              <a:extLst>
                <a:ext uri="{FF2B5EF4-FFF2-40B4-BE49-F238E27FC236}">
                  <a16:creationId xmlns:a16="http://schemas.microsoft.com/office/drawing/2014/main" id="{CCFB8299-89B1-432E-A1D0-DD40B7F34BB6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05" name="Graphic 57">
              <a:extLst>
                <a:ext uri="{FF2B5EF4-FFF2-40B4-BE49-F238E27FC236}">
                  <a16:creationId xmlns:a16="http://schemas.microsoft.com/office/drawing/2014/main" id="{D570DDC8-3DA4-4176-9B4D-8459383FB680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06" name="Graphic 59">
            <a:extLst>
              <a:ext uri="{FF2B5EF4-FFF2-40B4-BE49-F238E27FC236}">
                <a16:creationId xmlns:a16="http://schemas.microsoft.com/office/drawing/2014/main" id="{F5535150-0F22-4B17-98FB-DB451B5FA099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107" name="Graphic 61">
            <a:extLst>
              <a:ext uri="{FF2B5EF4-FFF2-40B4-BE49-F238E27FC236}">
                <a16:creationId xmlns:a16="http://schemas.microsoft.com/office/drawing/2014/main" id="{3D956D17-AD56-4C4A-8BE3-CDAA7343E327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5FB435F8-835F-46EF-B0D9-20B9891582A8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6BEA826E-0224-4705-BAB5-FEA837CBC201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CEE5A6CA-C677-46C6-B4FE-7A910FD87CA5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2FB35E57-C3B1-4596-9372-AD55BA4FCF8E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F46293CB-EA9A-4EBA-BBE5-3F899D97E4D0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4798E3BF-1F54-4640-BD55-816499F36334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037959CE-C819-4595-99B5-8BA881FB9FC1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13A19E8F-A91E-4CDC-B9FE-B7646284C877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7" action="ppaction://hlinksldjump"/>
            <a:extLst>
              <a:ext uri="{FF2B5EF4-FFF2-40B4-BE49-F238E27FC236}">
                <a16:creationId xmlns:a16="http://schemas.microsoft.com/office/drawing/2014/main" id="{36E03BCF-DA53-475F-BFB5-594EEC147026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1" name="Rectangle 60">
            <a:hlinkClick r:id="rId28" action="ppaction://hlinksldjump"/>
            <a:extLst>
              <a:ext uri="{FF2B5EF4-FFF2-40B4-BE49-F238E27FC236}">
                <a16:creationId xmlns:a16="http://schemas.microsoft.com/office/drawing/2014/main" id="{0DF5124F-6E0B-4C6E-B17D-2646449AEB78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961475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84010-E12E-4425-8527-BCA8B112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94" y="1755972"/>
            <a:ext cx="11338560" cy="452451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Информационная панель (dashboard) – это инструмент, что позволит Вам отслеживать показатели качества Оказания Помощи больным с ОНМК в Вашем медицинском учреждении в реальном времени</a:t>
            </a:r>
          </a:p>
          <a:p>
            <a:pPr marL="0" indent="0">
              <a:buNone/>
            </a:pPr>
            <a:r>
              <a:rPr lang="ru-RU" b="1" dirty="0"/>
              <a:t>Преимущества</a:t>
            </a:r>
            <a:r>
              <a:rPr lang="es-ES" b="1" dirty="0"/>
              <a:t>:</a:t>
            </a:r>
          </a:p>
          <a:p>
            <a:r>
              <a:rPr lang="ru-RU" dirty="0"/>
              <a:t>Доступ в любое время к Вашим данным и результатам</a:t>
            </a:r>
          </a:p>
          <a:p>
            <a:r>
              <a:rPr lang="ru-RU" dirty="0"/>
              <a:t>Возможность просматривать прогресс по всем ключевым параметрам, которые используются при лечении инсульта</a:t>
            </a:r>
          </a:p>
          <a:p>
            <a:r>
              <a:rPr lang="ru-RU" dirty="0"/>
              <a:t>Возможность скачивать данные в 3-х форматах: power point, excel и необработанные данные </a:t>
            </a:r>
          </a:p>
          <a:p>
            <a:r>
              <a:rPr lang="ru-RU" dirty="0"/>
              <a:t>Сравнение эффективности медицинского учреждения со средним показателем по стране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4B9B7-0605-422A-805E-724E90C7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Использование информационной панели для отслеживания показателей Вашего медицинского учреждения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46A6E-234A-4C63-BE3F-C0039015E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8888F-9018-4DC6-B0D1-9A9C0755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1058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5FBDC0-42E8-4C8E-B1B0-96D2F678F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86" r="4229"/>
          <a:stretch/>
        </p:blipFill>
        <p:spPr>
          <a:xfrm>
            <a:off x="6143120" y="1645348"/>
            <a:ext cx="5544000" cy="298313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233D19-240C-4593-A0E2-D4C888338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02" r="4324"/>
          <a:stretch/>
        </p:blipFill>
        <p:spPr>
          <a:xfrm>
            <a:off x="504882" y="1645348"/>
            <a:ext cx="5544000" cy="2992104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Использование информационной панели для отслеживания показателей Вашего медицинского учреждения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4628478"/>
            <a:ext cx="2160000" cy="949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</a:rPr>
              <a:t>Войдите в личный кабинет, используя Ваши </a:t>
            </a:r>
            <a:r>
              <a:rPr lang="en-IN" sz="1400" dirty="0">
                <a:solidFill>
                  <a:schemeClr val="bg1"/>
                </a:solidFill>
              </a:rPr>
              <a:t>RES-Q </a:t>
            </a:r>
            <a:r>
              <a:rPr lang="ru-RU" sz="1400" dirty="0">
                <a:solidFill>
                  <a:schemeClr val="bg1"/>
                </a:solidFill>
              </a:rPr>
              <a:t>учетные данные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02418" y="2170898"/>
            <a:ext cx="582464" cy="245758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2C45009-494C-4E98-AD9E-01253FD177CA}"/>
              </a:ext>
            </a:extLst>
          </p:cNvPr>
          <p:cNvSpPr/>
          <p:nvPr/>
        </p:nvSpPr>
        <p:spPr>
          <a:xfrm>
            <a:off x="6143120" y="4833294"/>
            <a:ext cx="2808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Нажмите Обзор страницы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DC76A0-F343-42A7-822C-889BF03C9CAA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547120" y="2180678"/>
            <a:ext cx="3093171" cy="265261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672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98A27AF-7556-4C71-B7A0-2FCFBA3D7A3D}"/>
              </a:ext>
            </a:extLst>
          </p:cNvPr>
          <p:cNvGrpSpPr/>
          <p:nvPr/>
        </p:nvGrpSpPr>
        <p:grpSpPr>
          <a:xfrm>
            <a:off x="2029119" y="436114"/>
            <a:ext cx="8091341" cy="5455802"/>
            <a:chOff x="2223578" y="1"/>
            <a:chExt cx="9968422" cy="67214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8149D1-5C2B-41A0-BAA7-C64623AD0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5840" y="1"/>
              <a:ext cx="9916160" cy="67214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89CA11-2F4F-45FF-9EB4-2A3D48A02829}"/>
                </a:ext>
              </a:extLst>
            </p:cNvPr>
            <p:cNvSpPr/>
            <p:nvPr/>
          </p:nvSpPr>
          <p:spPr>
            <a:xfrm>
              <a:off x="2223578" y="828136"/>
              <a:ext cx="5877560" cy="80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3200" dirty="0">
                  <a:solidFill>
                    <a:schemeClr val="tx1"/>
                  </a:solidFill>
                </a:rPr>
                <a:t>Hospital </a:t>
              </a:r>
              <a:r>
                <a:rPr lang="es-ES" sz="3200" dirty="0" err="1">
                  <a:solidFill>
                    <a:schemeClr val="tx1"/>
                  </a:solidFill>
                </a:rPr>
                <a:t>Name</a:t>
              </a:r>
              <a:endParaRPr lang="es-E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357113" y="3204448"/>
            <a:ext cx="1490541" cy="14470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Вы можете просматривать эффективность по ключевым показателям </a:t>
            </a:r>
            <a:r>
              <a:rPr lang="en-GB" sz="1400" dirty="0">
                <a:solidFill>
                  <a:schemeClr val="bg1"/>
                </a:solidFill>
              </a:rPr>
              <a:t>t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3"/>
            <a:endCxn id="4" idx="1"/>
          </p:cNvCxnSpPr>
          <p:nvPr/>
        </p:nvCxnSpPr>
        <p:spPr>
          <a:xfrm>
            <a:off x="1847654" y="3927959"/>
            <a:ext cx="223886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8C0C2C0-2027-4CAF-8DF5-680C9AAA5883}"/>
              </a:ext>
            </a:extLst>
          </p:cNvPr>
          <p:cNvSpPr/>
          <p:nvPr/>
        </p:nvSpPr>
        <p:spPr>
          <a:xfrm>
            <a:off x="2071540" y="1869897"/>
            <a:ext cx="8231957" cy="4116124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856081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369787-A0BB-4A39-B8AE-3952C264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4" y="294468"/>
            <a:ext cx="9572729" cy="768263"/>
          </a:xfrm>
        </p:spPr>
        <p:txBody>
          <a:bodyPr/>
          <a:lstStyle/>
          <a:p>
            <a:r>
              <a:rPr lang="az-Cyrl-AZ" dirty="0"/>
              <a:t>Цель презентации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57A3EB-02A7-4CAA-8FBE-85F0FD363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693" y="6387858"/>
            <a:ext cx="10952745" cy="338087"/>
          </a:xfrm>
        </p:spPr>
        <p:txBody>
          <a:bodyPr/>
          <a:lstStyle/>
          <a:p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84184-AD4C-4A70-9C14-278E20B2905B}"/>
              </a:ext>
            </a:extLst>
          </p:cNvPr>
          <p:cNvSpPr/>
          <p:nvPr/>
        </p:nvSpPr>
        <p:spPr>
          <a:xfrm>
            <a:off x="4503822" y="2809090"/>
            <a:ext cx="6732336" cy="123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Эта презентация поможет Вам понять как непрерывно </a:t>
            </a:r>
            <a:r>
              <a:rPr lang="ru-RU" sz="2400" b="1" dirty="0">
                <a:solidFill>
                  <a:schemeClr val="accent5"/>
                </a:solidFill>
              </a:rPr>
              <a:t>СОВЕРШЕНСТВОВАТЬ СИСТЕМУ ПОМОЩИ БОЛЬНЫМ С ОНМК </a:t>
            </a:r>
            <a:r>
              <a:rPr lang="ru-RU" sz="2400" dirty="0">
                <a:solidFill>
                  <a:schemeClr val="tx1"/>
                </a:solidFill>
              </a:rPr>
              <a:t>путем упрощенного систематического мониторинга данных в Вашем Медицинском Учреждении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2F1E59-BD1B-4A37-81EA-B7BCB817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8219" y="2037346"/>
            <a:ext cx="2783308" cy="278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7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A4B9227-FBD8-48A1-827E-D8A42F6F2823}"/>
              </a:ext>
            </a:extLst>
          </p:cNvPr>
          <p:cNvGrpSpPr/>
          <p:nvPr/>
        </p:nvGrpSpPr>
        <p:grpSpPr>
          <a:xfrm>
            <a:off x="3300914" y="311085"/>
            <a:ext cx="5590172" cy="5861894"/>
            <a:chOff x="2646285" y="40842"/>
            <a:chExt cx="6501156" cy="6817158"/>
          </a:xfrm>
        </p:grpSpPr>
        <p:pic>
          <p:nvPicPr>
            <p:cNvPr id="27" name="Content Placeholder 6" descr="Chart, line chart&#10;&#10;Description automatically generated">
              <a:extLst>
                <a:ext uri="{FF2B5EF4-FFF2-40B4-BE49-F238E27FC236}">
                  <a16:creationId xmlns:a16="http://schemas.microsoft.com/office/drawing/2014/main" id="{20E87905-EAE4-42E5-9384-CA95F411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6285" y="40842"/>
              <a:ext cx="6501156" cy="6817158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9D00A2-2252-499B-BBE1-13A18156EABE}"/>
                </a:ext>
              </a:extLst>
            </p:cNvPr>
            <p:cNvSpPr/>
            <p:nvPr/>
          </p:nvSpPr>
          <p:spPr>
            <a:xfrm>
              <a:off x="2646285" y="712614"/>
              <a:ext cx="4528869" cy="80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3200" dirty="0">
                  <a:solidFill>
                    <a:schemeClr val="tx1"/>
                  </a:solidFill>
                </a:rPr>
                <a:t>Hospital </a:t>
              </a:r>
              <a:r>
                <a:rPr lang="es-ES" sz="3200" dirty="0" err="1">
                  <a:solidFill>
                    <a:schemeClr val="tx1"/>
                  </a:solidFill>
                </a:rPr>
                <a:t>Name</a:t>
              </a:r>
              <a:endParaRPr lang="es-E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1" y="3186265"/>
            <a:ext cx="2506983" cy="161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Вы можете просматривать изменения ключевых параметров, таких как время «от двери до иглы», время «от двери до пункции», скорость реканализации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3"/>
            <a:endCxn id="4" idx="1"/>
          </p:cNvCxnSpPr>
          <p:nvPr/>
        </p:nvCxnSpPr>
        <p:spPr>
          <a:xfrm>
            <a:off x="3011864" y="3995315"/>
            <a:ext cx="28905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8C0C2C0-2027-4CAF-8DF5-680C9AAA5883}"/>
              </a:ext>
            </a:extLst>
          </p:cNvPr>
          <p:cNvSpPr/>
          <p:nvPr/>
        </p:nvSpPr>
        <p:spPr>
          <a:xfrm>
            <a:off x="3300914" y="1817651"/>
            <a:ext cx="5494294" cy="4355328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569810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0084C58-2729-4B33-9C1D-C12E9C2FC79C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5F46C3-29F0-45BE-9B1E-3099C14C9759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20-22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8F2B7228-75A9-468B-8A17-CCD7C1458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D652ED85-BD71-4A24-A188-A8474AD2B8A5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58" name="Graphic 57">
              <a:extLst>
                <a:ext uri="{FF2B5EF4-FFF2-40B4-BE49-F238E27FC236}">
                  <a16:creationId xmlns:a16="http://schemas.microsoft.com/office/drawing/2014/main" id="{AFAEEE4E-F06C-4F13-8309-FAAE5AA95DFD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0" name="Graphic 57">
              <a:extLst>
                <a:ext uri="{FF2B5EF4-FFF2-40B4-BE49-F238E27FC236}">
                  <a16:creationId xmlns:a16="http://schemas.microsoft.com/office/drawing/2014/main" id="{4F9EC12C-A7C6-4B31-ADF3-1B3D159C52ED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C4CFF7F9-E5A8-4A6A-9536-16B28904D8DC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ACE6D6-CEF9-47B5-AE0B-9601CF85F929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2D402DF-A828-4E3C-B6D8-3F7176862B51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D6A575E-DB17-462B-AC07-2FDD874F4662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133E2EB-C67A-4AFB-BF20-D089967C5BE9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2E934B9-9DFD-481C-B200-5D84B93B9419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AC944B4-04D0-4E3A-9A4D-547619AAA316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A9AE94-8B16-44BD-B2A0-CCD8F4E8BCCB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3C50A0-8105-40F1-A447-29FCA2FC3A82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A78BAC-FA3A-4071-9BDB-619EA4AF566F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CBA97B83-EDC4-492C-A617-AA72C71AF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CD7C3FAF-E562-450C-941D-2F8ACA9FD906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818C55FA-4173-4950-988D-223D32A95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B299C94-3E5B-4C70-A490-7F93A28DB73F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0E5BC74B-B581-4DC7-89A4-2262C5DE4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5D8487E0-D76A-43C7-B7A4-6471108C6A69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CCA21277-5063-429D-9387-633F3F9BF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BE06805D-836E-463F-AC95-F4C6E3F94177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3C10AC6C-C421-4768-9F22-10662BE87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5E938B7A-A561-482A-AB67-D81347E6777D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9846F1A0-1589-4FE8-9EF8-02F196CAF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459ED3A7-FD7B-4B36-BF0C-EBEBEB383BA7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14343769-B102-4EB6-9A91-1B6269B0F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F6C55A90-1103-4C3C-8017-812714F3F4E2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5B9F60BF-C8A2-414C-B59C-EA742DC90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38BDF3D3-5D75-4F1C-AB90-A64916B58D83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97" name="Graphic 96">
            <a:extLst>
              <a:ext uri="{FF2B5EF4-FFF2-40B4-BE49-F238E27FC236}">
                <a16:creationId xmlns:a16="http://schemas.microsoft.com/office/drawing/2014/main" id="{ED92743F-893F-4CDA-997D-E6017E027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7770EC46-D6CB-43D4-A626-25A14C7CB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BEE50A79-8A88-4488-A4DF-37443FCE8A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92BB3522-16C0-4E0A-BD1C-CF1296DA5C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54AC3705-7670-4573-9CE7-AD40D6FAF6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1DA9DE7D-5BDB-4303-82A8-F8F836258D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C483877B-F0E1-4D8C-AA64-6233C80B79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104" name="Graphic 54">
            <a:extLst>
              <a:ext uri="{FF2B5EF4-FFF2-40B4-BE49-F238E27FC236}">
                <a16:creationId xmlns:a16="http://schemas.microsoft.com/office/drawing/2014/main" id="{1AD2EEA6-851C-431F-972F-F8998C5A5B9D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108" name="Graphic 59">
            <a:extLst>
              <a:ext uri="{FF2B5EF4-FFF2-40B4-BE49-F238E27FC236}">
                <a16:creationId xmlns:a16="http://schemas.microsoft.com/office/drawing/2014/main" id="{A8E2FA04-EA79-4414-A4CC-D6A90DA07151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109" name="Graphic 61">
            <a:extLst>
              <a:ext uri="{FF2B5EF4-FFF2-40B4-BE49-F238E27FC236}">
                <a16:creationId xmlns:a16="http://schemas.microsoft.com/office/drawing/2014/main" id="{993EF93F-D05C-4930-98B0-3D2D32337864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01E29297-E637-49C5-B4C6-3859CBB916CC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4C2839AF-DF79-421C-8B87-50C9EB8B64DC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1F0038FA-E359-407D-B24E-7A66AD022434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44E530DF-D9C2-4073-B3E5-812E938BCA6C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95E1E7DB-3B4E-4C1A-B045-18CD24F5569B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1A7272FA-A6D8-4B8F-BC33-20629901FBC8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3C220FB8-B424-45F2-A2A9-1A00EF536299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C00EDE05-C847-49BD-B0D9-FE33FAEFDCF7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7" action="ppaction://hlinksldjump"/>
            <a:extLst>
              <a:ext uri="{FF2B5EF4-FFF2-40B4-BE49-F238E27FC236}">
                <a16:creationId xmlns:a16="http://schemas.microsoft.com/office/drawing/2014/main" id="{8676B9BE-7611-4A83-96D3-998539327D36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1" name="Rectangle 60">
            <a:hlinkClick r:id="rId28" action="ppaction://hlinksldjump"/>
            <a:extLst>
              <a:ext uri="{FF2B5EF4-FFF2-40B4-BE49-F238E27FC236}">
                <a16:creationId xmlns:a16="http://schemas.microsoft.com/office/drawing/2014/main" id="{73872D63-427D-4820-9604-65A33DB430F4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18612771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3C2CC5-9A64-4612-845A-6CFC144D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25" r="697"/>
          <a:stretch/>
        </p:blipFill>
        <p:spPr>
          <a:xfrm>
            <a:off x="504880" y="1503731"/>
            <a:ext cx="11202705" cy="1679178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Как скачать отчеты по Вашему медицинскому учреждению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8446011" y="3405092"/>
            <a:ext cx="216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Нажмите Скачать, Отчеты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9526011" y="2215243"/>
            <a:ext cx="0" cy="1189849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88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ECB484-D02A-4544-8E63-ECACA110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" t="591" r="609" b="1321"/>
          <a:stretch/>
        </p:blipFill>
        <p:spPr>
          <a:xfrm>
            <a:off x="504880" y="1503731"/>
            <a:ext cx="8503046" cy="4558615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RES-Q предлагает больницам простую загрузку готовых отчетов в 3-х форматах</a:t>
            </a:r>
            <a:br>
              <a:rPr lang="ru-RU" dirty="0"/>
            </a:br>
            <a:r>
              <a:rPr lang="ru-RU" sz="2000" b="0" dirty="0">
                <a:solidFill>
                  <a:schemeClr val="tx1"/>
                </a:solidFill>
              </a:rPr>
              <a:t>Excel, PowerPoint и необработанные данные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9177438" y="2333719"/>
            <a:ext cx="216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Нажмите Скачать отчеты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081157" y="1888671"/>
            <a:ext cx="2096281" cy="715048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09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E66A5A-274D-4C36-A19D-1EC5EEF0CD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80" y="1536099"/>
            <a:ext cx="5864525" cy="3145516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3C6259-D1D6-4C41-A47E-706FDDECF5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7" y="1823512"/>
            <a:ext cx="6174335" cy="3436353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0EC081-AFB1-4A06-9E75-3423839B5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05073" y="2224355"/>
            <a:ext cx="7432712" cy="3886708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Excel, PowerPoint и необработанные данные в форме ежеквартального, полугодового и годового отчета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9424144" y="1536099"/>
            <a:ext cx="2365952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Cyrl-AZ" sz="1400" dirty="0">
                <a:solidFill>
                  <a:schemeClr val="bg1"/>
                </a:solidFill>
              </a:rPr>
              <a:t>Необработанные данные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193972" y="1716099"/>
            <a:ext cx="3230172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D30D16A-DF54-4534-A76E-ADD33C04BA7D}"/>
              </a:ext>
            </a:extLst>
          </p:cNvPr>
          <p:cNvSpPr/>
          <p:nvPr/>
        </p:nvSpPr>
        <p:spPr>
          <a:xfrm>
            <a:off x="9424144" y="1967656"/>
            <a:ext cx="2365952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Excel </a:t>
            </a:r>
            <a:r>
              <a:rPr lang="az-Cyrl-AZ" sz="1400" dirty="0">
                <a:solidFill>
                  <a:schemeClr val="bg1"/>
                </a:solidFill>
              </a:rPr>
              <a:t>формат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F743B4-2988-4712-8D5D-BC54A980829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081158" y="2147656"/>
            <a:ext cx="2342986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2F5E33E-9E60-4F84-95C0-8D2B3EF1A65E}"/>
              </a:ext>
            </a:extLst>
          </p:cNvPr>
          <p:cNvSpPr/>
          <p:nvPr/>
        </p:nvSpPr>
        <p:spPr>
          <a:xfrm>
            <a:off x="9424144" y="2399212"/>
            <a:ext cx="2365952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PPT </a:t>
            </a:r>
            <a:r>
              <a:rPr lang="az-Cyrl-AZ" sz="1400" dirty="0">
                <a:solidFill>
                  <a:schemeClr val="bg1"/>
                </a:solidFill>
              </a:rPr>
              <a:t>формат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2C79BD-F83F-46BD-A76B-704C4AC9175F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953500" y="2579212"/>
            <a:ext cx="470644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560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687CF57-B5E8-4769-AD8B-BE844D64337F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59D61C-4B55-46AB-B1D1-5C39C05E6FB3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24-25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62B7825A-79D7-4092-9789-BDD0CD727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1376A6C-D26E-4FCA-841C-A0125A5C9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6CAD789-B3C7-4347-B96A-1F8EAB7EC25B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30628DD-EA0F-4EC8-B42D-3C678E16D497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00CF341-4CF4-4A08-AE10-03C032508B63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0B8733F-C367-4445-8DEC-8161C73B56BB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8076BC4-F43B-4899-BB2C-5DCA6BB2F86F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41C7A6F-3458-4048-948D-4CCE2BC15F77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2ED1BD6-D2A1-4819-A23E-89F308758CCE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3483BED-F8C1-4F9B-8330-EEBA511746F0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39D657-E585-4725-A57A-E9D7A96B6933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D9B6FD9-D7A4-407C-B76F-15D3B8ECA6C9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799CD031-3C56-42EF-94D0-5B3347B60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7E8549F6-523B-4F96-925F-E577DD9BD68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0F903B6F-619F-42A8-B047-13FDFBCC9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BDF546BB-345A-4FC0-A527-BE931A8DF14F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525C5083-EFBF-48EF-AB73-AD164614C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BE8FA26-61B5-49A2-B82F-5C07E865EE95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2641FB10-29D4-491A-819B-59092D362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E2D52CB6-B6DC-4475-91FD-16351C27F6E7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B059BDA6-6358-43B7-8EEF-CF92F8126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6313DE6-DA5D-4235-995B-40452FD07230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87058FFF-A400-42E4-9F05-A51111C77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7EA0D322-F1B1-4B10-AABE-2FE78AC66F15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50AACEC6-770E-4C84-B3AC-45864AC60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F86BEE2A-578B-40DB-9810-9F836749D81A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6F3A31AE-E3B4-46F4-A454-3C6EB0506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22FADB91-51BE-44C8-B67A-9962EDCD9413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A9349C30-7A53-410E-BE27-7A9A7AB82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26A82D54-462D-4A8B-A002-A349DA9032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EB9E3402-E1DA-431D-9B44-564BA6BB12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FD737F38-20ED-43AF-8FDC-9C16400F61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F03D3150-7CCD-432D-8611-EB104ACB91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10F5478C-3BE7-490D-B39F-6F0BF9CF9E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102" name="Graphic 54">
            <a:extLst>
              <a:ext uri="{FF2B5EF4-FFF2-40B4-BE49-F238E27FC236}">
                <a16:creationId xmlns:a16="http://schemas.microsoft.com/office/drawing/2014/main" id="{AAC2EAB4-580B-4FA7-8EEE-9801B1D7C179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50B1A68-363F-4153-837F-16AA35BCB344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104" name="Graphic 57">
              <a:extLst>
                <a:ext uri="{FF2B5EF4-FFF2-40B4-BE49-F238E27FC236}">
                  <a16:creationId xmlns:a16="http://schemas.microsoft.com/office/drawing/2014/main" id="{66BF9BDE-1720-4160-B735-814E024DFBDB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05" name="Graphic 57">
              <a:extLst>
                <a:ext uri="{FF2B5EF4-FFF2-40B4-BE49-F238E27FC236}">
                  <a16:creationId xmlns:a16="http://schemas.microsoft.com/office/drawing/2014/main" id="{EA6BEB80-B604-4196-A249-C8AD4064A8B6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06" name="Graphic 59">
            <a:extLst>
              <a:ext uri="{FF2B5EF4-FFF2-40B4-BE49-F238E27FC236}">
                <a16:creationId xmlns:a16="http://schemas.microsoft.com/office/drawing/2014/main" id="{B56AFB46-D10B-498F-889B-601B4E2DD794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107" name="Graphic 61">
            <a:extLst>
              <a:ext uri="{FF2B5EF4-FFF2-40B4-BE49-F238E27FC236}">
                <a16:creationId xmlns:a16="http://schemas.microsoft.com/office/drawing/2014/main" id="{A11F0F32-A845-424E-9358-8D5CAE2F3186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C46F7D12-B5F6-41AA-89ED-B04C544C7A9E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90CA58B7-0427-4425-AEE2-9FE4D4E15439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66166B86-33B4-4499-B06B-C9386820293E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55868A8B-13F5-4AAA-AA85-66E1F76BD5A4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2AA2EB1F-3A28-499B-92E1-8DD130F8B018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0D4B16C6-84D8-4849-A22C-912BD9AAF2DF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7108BE89-228D-4DE7-BE79-31E9BEE314A3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46AB6AAC-E3D5-407D-B0AA-28BBF7436D2E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7" action="ppaction://hlinksldjump"/>
            <a:extLst>
              <a:ext uri="{FF2B5EF4-FFF2-40B4-BE49-F238E27FC236}">
                <a16:creationId xmlns:a16="http://schemas.microsoft.com/office/drawing/2014/main" id="{B995FE18-DAA2-4AFB-AE70-73FAE2D55228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1" name="Rectangle 60">
            <a:hlinkClick r:id="rId28" action="ppaction://hlinksldjump"/>
            <a:extLst>
              <a:ext uri="{FF2B5EF4-FFF2-40B4-BE49-F238E27FC236}">
                <a16:creationId xmlns:a16="http://schemas.microsoft.com/office/drawing/2014/main" id="{BFB22E26-9FD0-4D7C-9EF4-B920DE799463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31641237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B22406-1500-4457-B04E-A81D253AA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" t="8457" r="5334" b="3579"/>
          <a:stretch/>
        </p:blipFill>
        <p:spPr>
          <a:xfrm>
            <a:off x="504880" y="1503732"/>
            <a:ext cx="8746493" cy="4575940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RES-Q динамические метрики, обновляемые каждый час</a:t>
            </a:r>
            <a:br>
              <a:rPr lang="es-ES" dirty="0"/>
            </a:br>
            <a:r>
              <a:rPr lang="ru-RU" sz="2000" b="0" dirty="0">
                <a:solidFill>
                  <a:schemeClr val="tx1"/>
                </a:solidFill>
              </a:rPr>
              <a:t>Каждый может просмотреть эти данные на главной странице сайта RES-Q</a:t>
            </a:r>
            <a:endParaRPr lang="es-ES" b="0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6380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Вы можете отслеживать ежеквартальные тенденции и видеть прогресс по ключевым параметрам </a:t>
            </a:r>
            <a:endParaRPr lang="es-ES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0CB238-116F-4378-BE5E-49F62257E6A7}"/>
              </a:ext>
            </a:extLst>
          </p:cNvPr>
          <p:cNvGrpSpPr/>
          <p:nvPr/>
        </p:nvGrpSpPr>
        <p:grpSpPr>
          <a:xfrm>
            <a:off x="6278554" y="1552951"/>
            <a:ext cx="5702890" cy="2906583"/>
            <a:chOff x="6278554" y="1552951"/>
            <a:chExt cx="5702890" cy="29065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5C4704-32AE-4F48-83C2-32EF42D25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49" t="5989" r="17712"/>
            <a:stretch/>
          </p:blipFill>
          <p:spPr>
            <a:xfrm>
              <a:off x="6278554" y="1552951"/>
              <a:ext cx="2632303" cy="290658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E8978B-41CD-4F5B-A0A5-18AEE0674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9886781" y="1949692"/>
              <a:ext cx="2094663" cy="24437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8C5AB4-786E-4F17-99B0-26BAEA58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8" r="21158"/>
            <a:stretch/>
          </p:blipFill>
          <p:spPr>
            <a:xfrm>
              <a:off x="8854171" y="1987497"/>
              <a:ext cx="1061105" cy="2443774"/>
            </a:xfrm>
            <a:prstGeom prst="rect">
              <a:avLst/>
            </a:prstGeom>
          </p:spPr>
        </p:pic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AEC7FD67-FA88-413B-B7F3-11781360C48E}"/>
                </a:ext>
              </a:extLst>
            </p:cNvPr>
            <p:cNvSpPr/>
            <p:nvPr/>
          </p:nvSpPr>
          <p:spPr>
            <a:xfrm>
              <a:off x="6997747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3.° trimestre de 2019</a:t>
              </a:r>
            </a:p>
          </p:txBody>
        </p:sp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D473CC60-AB95-47D5-BA09-B37CDA499F87}"/>
                </a:ext>
              </a:extLst>
            </p:cNvPr>
            <p:cNvSpPr/>
            <p:nvPr/>
          </p:nvSpPr>
          <p:spPr>
            <a:xfrm>
              <a:off x="8003268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4.° trimestre de 2019</a:t>
              </a:r>
            </a:p>
          </p:txBody>
        </p:sp>
        <p:sp>
          <p:nvSpPr>
            <p:cNvPr id="11" name="Rounded Rectangle 14">
              <a:extLst>
                <a:ext uri="{FF2B5EF4-FFF2-40B4-BE49-F238E27FC236}">
                  <a16:creationId xmlns:a16="http://schemas.microsoft.com/office/drawing/2014/main" id="{A521EA82-1BA6-4430-99FC-060E041C092D}"/>
                </a:ext>
              </a:extLst>
            </p:cNvPr>
            <p:cNvSpPr/>
            <p:nvPr/>
          </p:nvSpPr>
          <p:spPr>
            <a:xfrm>
              <a:off x="9003082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1.° trimestre de 2020</a:t>
              </a:r>
            </a:p>
          </p:txBody>
        </p:sp>
        <p:sp>
          <p:nvSpPr>
            <p:cNvPr id="13" name="Rounded Rectangle 23">
              <a:extLst>
                <a:ext uri="{FF2B5EF4-FFF2-40B4-BE49-F238E27FC236}">
                  <a16:creationId xmlns:a16="http://schemas.microsoft.com/office/drawing/2014/main" id="{B78385AC-BDB8-402D-9719-29E964481F5C}"/>
                </a:ext>
              </a:extLst>
            </p:cNvPr>
            <p:cNvSpPr/>
            <p:nvPr/>
          </p:nvSpPr>
          <p:spPr>
            <a:xfrm>
              <a:off x="9987639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2.° trimestre de 2020</a:t>
              </a:r>
            </a:p>
          </p:txBody>
        </p:sp>
        <p:sp>
          <p:nvSpPr>
            <p:cNvPr id="14" name="Rounded Rectangle 24">
              <a:extLst>
                <a:ext uri="{FF2B5EF4-FFF2-40B4-BE49-F238E27FC236}">
                  <a16:creationId xmlns:a16="http://schemas.microsoft.com/office/drawing/2014/main" id="{79F51090-549E-4A93-8BCB-17451A49324D}"/>
                </a:ext>
              </a:extLst>
            </p:cNvPr>
            <p:cNvSpPr/>
            <p:nvPr/>
          </p:nvSpPr>
          <p:spPr>
            <a:xfrm>
              <a:off x="10964593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3.° trimestre de 2020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DB3124-64C9-4875-9BBD-4D3DE8F2CE55}"/>
              </a:ext>
            </a:extLst>
          </p:cNvPr>
          <p:cNvGrpSpPr/>
          <p:nvPr/>
        </p:nvGrpSpPr>
        <p:grpSpPr>
          <a:xfrm>
            <a:off x="449865" y="1497013"/>
            <a:ext cx="5532836" cy="2836562"/>
            <a:chOff x="449865" y="1497013"/>
            <a:chExt cx="5532836" cy="283656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57912B3-E7E7-43E7-A014-A762184AB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8" r="52654"/>
            <a:stretch/>
          </p:blipFill>
          <p:spPr>
            <a:xfrm>
              <a:off x="449865" y="1497013"/>
              <a:ext cx="1816343" cy="28007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65F6082-7CD2-4A47-B0CE-0726A82D9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242" r="33135" b="9320"/>
            <a:stretch/>
          </p:blipFill>
          <p:spPr>
            <a:xfrm>
              <a:off x="3852930" y="2125902"/>
              <a:ext cx="681566" cy="2171852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C756F8-55EA-450E-BB6A-9FF7C201EFC1}"/>
                </a:ext>
              </a:extLst>
            </p:cNvPr>
            <p:cNvSpPr txBox="1"/>
            <p:nvPr/>
          </p:nvSpPr>
          <p:spPr>
            <a:xfrm>
              <a:off x="1864812" y="3867549"/>
              <a:ext cx="33214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/>
                <a:t>(n)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18E4763-C28F-4BCC-B49F-AADAD9317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434" t="23734" r="31548"/>
            <a:stretch/>
          </p:blipFill>
          <p:spPr>
            <a:xfrm>
              <a:off x="2561602" y="2161723"/>
              <a:ext cx="606616" cy="21360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4D2B27E-9DE7-43E3-9E56-A603F5003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924" t="23734" r="12791"/>
            <a:stretch/>
          </p:blipFill>
          <p:spPr>
            <a:xfrm>
              <a:off x="3103330" y="2161723"/>
              <a:ext cx="577001" cy="21360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47BFD7C-522C-4F5E-B59A-3638461E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776"/>
            <a:stretch/>
          </p:blipFill>
          <p:spPr>
            <a:xfrm>
              <a:off x="4161597" y="2161723"/>
              <a:ext cx="681566" cy="2171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13EA20-693F-4603-8733-40A6F79CB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975" r="8810"/>
            <a:stretch/>
          </p:blipFill>
          <p:spPr>
            <a:xfrm>
              <a:off x="4831576" y="2161723"/>
              <a:ext cx="598755" cy="2171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6FF4BA8-36E6-44C2-AA8B-9B6B22D10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117" t="3410"/>
            <a:stretch/>
          </p:blipFill>
          <p:spPr>
            <a:xfrm>
              <a:off x="5420527" y="2185871"/>
              <a:ext cx="562173" cy="2001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E067775-2A6D-4F87-AF01-7BAB9D776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45" t="12586" r="41879" b="9287"/>
            <a:stretch/>
          </p:blipFill>
          <p:spPr>
            <a:xfrm>
              <a:off x="3709572" y="2161723"/>
              <a:ext cx="514510" cy="2136031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CDAF606-7040-4F45-964F-FE4C9A8333BC}"/>
                </a:ext>
              </a:extLst>
            </p:cNvPr>
            <p:cNvGrpSpPr/>
            <p:nvPr/>
          </p:nvGrpSpPr>
          <p:grpSpPr>
            <a:xfrm>
              <a:off x="2523157" y="1707201"/>
              <a:ext cx="3459544" cy="431129"/>
              <a:chOff x="1938392" y="1634328"/>
              <a:chExt cx="4044309" cy="504003"/>
            </a:xfrm>
          </p:grpSpPr>
          <p:sp>
            <p:nvSpPr>
              <p:cNvPr id="52" name="Rounded Rectangle 8">
                <a:extLst>
                  <a:ext uri="{FF2B5EF4-FFF2-40B4-BE49-F238E27FC236}">
                    <a16:creationId xmlns:a16="http://schemas.microsoft.com/office/drawing/2014/main" id="{2409AC98-C169-4D8A-860F-13774EB35756}"/>
                  </a:ext>
                </a:extLst>
              </p:cNvPr>
              <p:cNvSpPr/>
              <p:nvPr/>
            </p:nvSpPr>
            <p:spPr>
              <a:xfrm>
                <a:off x="1938392" y="1634329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3.° trimestre de 2019</a:t>
                </a:r>
              </a:p>
            </p:txBody>
          </p:sp>
          <p:sp>
            <p:nvSpPr>
              <p:cNvPr id="53" name="Rounded Rectangle 9">
                <a:extLst>
                  <a:ext uri="{FF2B5EF4-FFF2-40B4-BE49-F238E27FC236}">
                    <a16:creationId xmlns:a16="http://schemas.microsoft.com/office/drawing/2014/main" id="{0509212F-8BBC-408B-AD41-5E7330743156}"/>
                  </a:ext>
                </a:extLst>
              </p:cNvPr>
              <p:cNvSpPr/>
              <p:nvPr/>
            </p:nvSpPr>
            <p:spPr>
              <a:xfrm>
                <a:off x="2623596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4.° trimestre de 2019</a:t>
                </a:r>
              </a:p>
            </p:txBody>
          </p:sp>
          <p:sp>
            <p:nvSpPr>
              <p:cNvPr id="54" name="Rounded Rectangle 10">
                <a:extLst>
                  <a:ext uri="{FF2B5EF4-FFF2-40B4-BE49-F238E27FC236}">
                    <a16:creationId xmlns:a16="http://schemas.microsoft.com/office/drawing/2014/main" id="{248321A1-D450-49B3-961E-BE4A7B49B172}"/>
                  </a:ext>
                </a:extLst>
              </p:cNvPr>
              <p:cNvSpPr/>
              <p:nvPr/>
            </p:nvSpPr>
            <p:spPr>
              <a:xfrm>
                <a:off x="3308801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1.° trimestre de 2020</a:t>
                </a:r>
              </a:p>
            </p:txBody>
          </p:sp>
          <p:sp>
            <p:nvSpPr>
              <p:cNvPr id="55" name="Rounded Rectangle 18">
                <a:extLst>
                  <a:ext uri="{FF2B5EF4-FFF2-40B4-BE49-F238E27FC236}">
                    <a16:creationId xmlns:a16="http://schemas.microsoft.com/office/drawing/2014/main" id="{D50A8CEF-F182-4FD8-881E-AAA50BFEA7A3}"/>
                  </a:ext>
                </a:extLst>
              </p:cNvPr>
              <p:cNvSpPr/>
              <p:nvPr/>
            </p:nvSpPr>
            <p:spPr>
              <a:xfrm>
                <a:off x="3994004" y="1634331"/>
                <a:ext cx="618285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2.° trimestre de 2020</a:t>
                </a:r>
              </a:p>
            </p:txBody>
          </p:sp>
          <p:sp>
            <p:nvSpPr>
              <p:cNvPr id="56" name="Rounded Rectangle 20">
                <a:extLst>
                  <a:ext uri="{FF2B5EF4-FFF2-40B4-BE49-F238E27FC236}">
                    <a16:creationId xmlns:a16="http://schemas.microsoft.com/office/drawing/2014/main" id="{C67A6B94-106E-4EB7-9D9D-5ACA41DC4EA2}"/>
                  </a:ext>
                </a:extLst>
              </p:cNvPr>
              <p:cNvSpPr/>
              <p:nvPr/>
            </p:nvSpPr>
            <p:spPr>
              <a:xfrm>
                <a:off x="4679210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3.° trimestre de 2020</a:t>
                </a:r>
              </a:p>
            </p:txBody>
          </p:sp>
          <p:sp>
            <p:nvSpPr>
              <p:cNvPr id="57" name="Rounded Rectangle 31">
                <a:extLst>
                  <a:ext uri="{FF2B5EF4-FFF2-40B4-BE49-F238E27FC236}">
                    <a16:creationId xmlns:a16="http://schemas.microsoft.com/office/drawing/2014/main" id="{C50B8C97-63E0-4421-96E4-D60E71905FB2}"/>
                  </a:ext>
                </a:extLst>
              </p:cNvPr>
              <p:cNvSpPr/>
              <p:nvPr/>
            </p:nvSpPr>
            <p:spPr>
              <a:xfrm>
                <a:off x="5364417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4.° trimestre de 2020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9187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272FA4E-20CC-43DE-AC5C-9BB44A39F7C8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FE5A83-A6B3-49F2-9880-15EB7BA5E0D9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27-30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ECF6244B-D58A-4DC1-B4DC-709978216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55" name="Graphic 59">
            <a:extLst>
              <a:ext uri="{FF2B5EF4-FFF2-40B4-BE49-F238E27FC236}">
                <a16:creationId xmlns:a16="http://schemas.microsoft.com/office/drawing/2014/main" id="{1EC3E9F3-B75E-4C47-AAB3-4A9A705AEF25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269E306-F217-4BCE-9A44-F19CE060724B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DAECEC-34C1-4790-AF15-6149AA9FF10C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CDD0F58-6D18-4E8A-B4A5-B202DE262302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38C0ABC-16B5-4609-ACCD-1413582853A7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9E889C-BE7E-4F00-8834-C4AD09BF6BA0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6656410-4435-4979-AB10-103B8A736539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1BE745E-DCD8-47D0-829F-F6CA43ECFD18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F26FAE-8A8D-4FAE-BD33-9775B15BA22F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9812C6D-CB39-4440-B8F3-373874F53A7D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F84294-56BA-4F4F-A055-428088839A2D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B86EDE0F-A269-4DC0-A50D-C30385EC5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FC5DA5DC-09AD-4C08-A1AB-BF892F1E6098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B2B627E8-CD2F-4AFF-8A0E-5F5748241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848AB128-F0FD-4E9F-BC31-136A77944696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8B63971C-D491-4E99-A737-4234EE564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3437C90-132D-4367-B81B-76DA2E81B48A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9A458ABE-0356-4C84-AC50-9ECD57232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889D4E73-82AF-4851-B4C6-F93C5B25842C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83D816BD-EE7E-459C-89E8-4FEDB5FC5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0976AE0-8324-4F26-B457-044C658C665A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BDA058AB-8107-49DA-987F-020E56916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FD1419DC-330D-4545-AFEA-585FB4ABF06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6FDAFE54-8A1D-4366-A524-F3FC4EC26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267C8512-55A4-4FEB-85D1-40A2CEDDE223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0CAFA506-17CF-4836-9000-CF86A4808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D4B1CED6-4010-43DC-8A9A-EF2F0169A0DD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3C8F8838-90F8-4A36-914D-74F46FAC7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3B6F530C-63EF-4F22-9FD6-9256D8A57E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493C3D1A-BF68-4121-825E-4FBAF9B1C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617DDCED-928A-416C-A09A-57C1461F37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01AD642F-69BD-4EAD-A1EC-A844942844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8507C284-F183-4AED-AB77-4570E12820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64CFF754-1AF2-408A-963A-6C1D1A1B4C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102" name="Graphic 54">
            <a:extLst>
              <a:ext uri="{FF2B5EF4-FFF2-40B4-BE49-F238E27FC236}">
                <a16:creationId xmlns:a16="http://schemas.microsoft.com/office/drawing/2014/main" id="{8B3B9D7D-6DD6-4F7F-92CC-3D5CED1FC61F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90D8C01-835F-48AD-88E1-996B4CF6EA22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104" name="Graphic 57">
              <a:extLst>
                <a:ext uri="{FF2B5EF4-FFF2-40B4-BE49-F238E27FC236}">
                  <a16:creationId xmlns:a16="http://schemas.microsoft.com/office/drawing/2014/main" id="{7A8B4E9E-1E2E-4E59-AF82-64B7ABB5FA24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05" name="Graphic 57">
              <a:extLst>
                <a:ext uri="{FF2B5EF4-FFF2-40B4-BE49-F238E27FC236}">
                  <a16:creationId xmlns:a16="http://schemas.microsoft.com/office/drawing/2014/main" id="{2D9F9BC9-2552-4FF4-AAA7-5AFF1593696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07" name="Graphic 61">
            <a:extLst>
              <a:ext uri="{FF2B5EF4-FFF2-40B4-BE49-F238E27FC236}">
                <a16:creationId xmlns:a16="http://schemas.microsoft.com/office/drawing/2014/main" id="{6B603D21-736A-4EFE-B2F8-832545398524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22748327-8E94-4B07-8C69-7A8FD70B7111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48758D83-9714-463C-BEA4-A34910F61B90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53D50B12-1D54-4851-BD3A-B9CD73031308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0B80B277-E6CE-46FB-A2E7-A2A525682F92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6DF55B7E-ADDD-4319-AE59-C3E1561284FD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A75E25A5-BF75-4915-8736-821684709264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EFBA72C8-F131-4239-8122-408615EA4A95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81FB2689-D53C-4D39-A9E3-2888033BE17A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7" action="ppaction://hlinksldjump"/>
            <a:extLst>
              <a:ext uri="{FF2B5EF4-FFF2-40B4-BE49-F238E27FC236}">
                <a16:creationId xmlns:a16="http://schemas.microsoft.com/office/drawing/2014/main" id="{085F21B4-9FFA-454C-B4F2-4B45C11B220D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1" name="Rectangle 60">
            <a:hlinkClick r:id="rId28" action="ppaction://hlinksldjump"/>
            <a:extLst>
              <a:ext uri="{FF2B5EF4-FFF2-40B4-BE49-F238E27FC236}">
                <a16:creationId xmlns:a16="http://schemas.microsoft.com/office/drawing/2014/main" id="{017D924F-B574-4988-80FE-299B7B13BCE9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86341780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9F0991-4D29-4756-BE62-B3C95C0935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65"/>
          <a:stretch/>
        </p:blipFill>
        <p:spPr>
          <a:xfrm>
            <a:off x="504882" y="1501182"/>
            <a:ext cx="11176946" cy="2937730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ru-RU" dirty="0"/>
              <a:t>Использование RES-Q для получения наград WSO/ ESO Angels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28DB4-D770-4BC8-BA50-76DF3DD5BE58}"/>
              </a:ext>
            </a:extLst>
          </p:cNvPr>
          <p:cNvSpPr/>
          <p:nvPr/>
        </p:nvSpPr>
        <p:spPr>
          <a:xfrm flipH="1">
            <a:off x="8276478" y="3780631"/>
            <a:ext cx="763739" cy="508073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954708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</a:t>
            </a:r>
            <a:r>
              <a:rPr lang="pt-PT" sz="1000" dirty="0">
                <a:solidFill>
                  <a:schemeClr val="accent5"/>
                </a:solidFill>
              </a:rPr>
              <a:t>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</a:t>
            </a:r>
            <a:r>
              <a:rPr lang="pt-PT" sz="1000" dirty="0">
                <a:solidFill>
                  <a:schemeClr val="accent5"/>
                </a:solidFill>
              </a:rPr>
              <a:t>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C00000"/>
                </a:solidFill>
              </a:rPr>
              <a:t>слайды</a:t>
            </a:r>
            <a:r>
              <a:rPr lang="en-GB" sz="1000" dirty="0">
                <a:solidFill>
                  <a:srgbClr val="C00000"/>
                </a:solidFill>
              </a:rPr>
              <a:t>t</a:t>
            </a:r>
            <a:r>
              <a:rPr lang="pt-PT" sz="1000" dirty="0">
                <a:solidFill>
                  <a:schemeClr val="accent5"/>
                </a:solidFill>
              </a:rPr>
              <a:t>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</a:t>
            </a:r>
            <a:r>
              <a:rPr lang="pt-PT" sz="1000" dirty="0">
                <a:solidFill>
                  <a:schemeClr val="accent5"/>
                </a:solidFill>
              </a:rPr>
              <a:t>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7" action="ppaction://hlinksldjump"/>
            <a:extLst>
              <a:ext uri="{FF2B5EF4-FFF2-40B4-BE49-F238E27FC236}">
                <a16:creationId xmlns:a16="http://schemas.microsoft.com/office/drawing/2014/main" id="{C18287EE-BD87-4F7B-BA75-8E2FF280DCD3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18" action="ppaction://hlinksldjump"/>
            <a:extLst>
              <a:ext uri="{FF2B5EF4-FFF2-40B4-BE49-F238E27FC236}">
                <a16:creationId xmlns:a16="http://schemas.microsoft.com/office/drawing/2014/main" id="{DEBE16D5-68F8-4A0D-8DCB-B4DA454A0202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19" action="ppaction://hlinksldjump"/>
            <a:extLst>
              <a:ext uri="{FF2B5EF4-FFF2-40B4-BE49-F238E27FC236}">
                <a16:creationId xmlns:a16="http://schemas.microsoft.com/office/drawing/2014/main" id="{9AEB8B39-D97C-4DAD-88CE-A16BD5A3AC1B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0" action="ppaction://hlinksldjump"/>
            <a:extLst>
              <a:ext uri="{FF2B5EF4-FFF2-40B4-BE49-F238E27FC236}">
                <a16:creationId xmlns:a16="http://schemas.microsoft.com/office/drawing/2014/main" id="{46BEC938-D483-48A0-83EA-41D980247325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1" action="ppaction://hlinksldjump"/>
            <a:extLst>
              <a:ext uri="{FF2B5EF4-FFF2-40B4-BE49-F238E27FC236}">
                <a16:creationId xmlns:a16="http://schemas.microsoft.com/office/drawing/2014/main" id="{F384A2AC-C574-4B66-AB39-E0C9367EA844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2" action="ppaction://hlinksldjump"/>
            <a:extLst>
              <a:ext uri="{FF2B5EF4-FFF2-40B4-BE49-F238E27FC236}">
                <a16:creationId xmlns:a16="http://schemas.microsoft.com/office/drawing/2014/main" id="{20B5D59E-9962-48E8-A1A2-23B79DB974EE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3" action="ppaction://hlinksldjump"/>
            <a:extLst>
              <a:ext uri="{FF2B5EF4-FFF2-40B4-BE49-F238E27FC236}">
                <a16:creationId xmlns:a16="http://schemas.microsoft.com/office/drawing/2014/main" id="{F86B15AC-EB13-43AE-959B-814F0BEDBEF6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4" action="ppaction://hlinksldjump"/>
            <a:extLst>
              <a:ext uri="{FF2B5EF4-FFF2-40B4-BE49-F238E27FC236}">
                <a16:creationId xmlns:a16="http://schemas.microsoft.com/office/drawing/2014/main" id="{AA2FDF75-A6E5-4B27-B09E-F5BB50EFF5E0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5" action="ppaction://hlinksldjump"/>
            <a:extLst>
              <a:ext uri="{FF2B5EF4-FFF2-40B4-BE49-F238E27FC236}">
                <a16:creationId xmlns:a16="http://schemas.microsoft.com/office/drawing/2014/main" id="{F6A26D7D-35F0-4832-A4CB-3F5ED1A4C7A1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6" action="ppaction://hlinksldjump"/>
            <a:extLst>
              <a:ext uri="{FF2B5EF4-FFF2-40B4-BE49-F238E27FC236}">
                <a16:creationId xmlns:a16="http://schemas.microsoft.com/office/drawing/2014/main" id="{E610D648-E1CE-4E06-8ED3-C9AE72998155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21229634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1C155A-7BC4-4163-B52B-99D12204C12A}"/>
              </a:ext>
            </a:extLst>
          </p:cNvPr>
          <p:cNvGrpSpPr/>
          <p:nvPr/>
        </p:nvGrpSpPr>
        <p:grpSpPr>
          <a:xfrm>
            <a:off x="493713" y="1497013"/>
            <a:ext cx="9107046" cy="4535817"/>
            <a:chOff x="2113726" y="2710403"/>
            <a:chExt cx="9107046" cy="4535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9164FB-4E48-4916-A294-1EF494D69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612"/>
            <a:stretch/>
          </p:blipFill>
          <p:spPr>
            <a:xfrm>
              <a:off x="2113726" y="2710403"/>
              <a:ext cx="9107046" cy="45358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9C32DA-3B66-4361-B870-4A655B17BF0A}"/>
                </a:ext>
              </a:extLst>
            </p:cNvPr>
            <p:cNvSpPr/>
            <p:nvPr/>
          </p:nvSpPr>
          <p:spPr>
            <a:xfrm>
              <a:off x="3023932" y="3857278"/>
              <a:ext cx="3765392" cy="345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500" b="1" dirty="0">
                  <a:solidFill>
                    <a:schemeClr val="tx1"/>
                  </a:solidFill>
                </a:rPr>
                <a:t>Hospital </a:t>
              </a:r>
              <a:r>
                <a:rPr lang="es-ES" sz="1500" b="1" dirty="0" err="1">
                  <a:solidFill>
                    <a:schemeClr val="tx1"/>
                  </a:solidFill>
                </a:rPr>
                <a:t>Name</a:t>
              </a:r>
              <a:endParaRPr lang="es-ES" sz="15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ru-RU" dirty="0"/>
              <a:t>Информационная панель сайта с критериями награждения WSO/ ESO Angels, обновляется ежечасно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3164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az-Cyrl-AZ" dirty="0"/>
              <a:t>Как работает процесс награждения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03859-E62F-4D5C-8AB4-7C3999A29BDD}"/>
              </a:ext>
            </a:extLst>
          </p:cNvPr>
          <p:cNvGrpSpPr/>
          <p:nvPr/>
        </p:nvGrpSpPr>
        <p:grpSpPr>
          <a:xfrm>
            <a:off x="2368495" y="1306150"/>
            <a:ext cx="7455010" cy="4837898"/>
            <a:chOff x="1173193" y="249296"/>
            <a:chExt cx="9704716" cy="6472178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9E4658F2-F0E5-40F4-BB49-5245051ED1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24102192"/>
                </p:ext>
              </p:extLst>
            </p:nvPr>
          </p:nvGraphicFramePr>
          <p:xfrm>
            <a:off x="1173193" y="621101"/>
            <a:ext cx="9704716" cy="61003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EEEAA2C-1A79-49BE-ADCD-05C75D1AF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69871" y="4053753"/>
              <a:ext cx="589759" cy="58975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FB56A5-810D-45F7-AB90-F61EDF7FD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08199" y="1776317"/>
              <a:ext cx="640080" cy="64008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B8C21A8-4FA5-450D-9053-FCB99B4B1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58520" y="4171885"/>
              <a:ext cx="589759" cy="58975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26ECA7C-2B9F-40C7-8F51-1B020B10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69804" y="5276780"/>
              <a:ext cx="640080" cy="64008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7FCA04-EA9D-492F-ACD2-DA8C0F86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908816" y="5328545"/>
              <a:ext cx="640080" cy="64008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A142242-2124-4E80-B8F8-660C9F59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545762" y="4127374"/>
              <a:ext cx="492838" cy="49283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27E294B-3397-45C3-A986-DFF9C93D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331125" y="249296"/>
              <a:ext cx="577691" cy="64008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6F058DD-FD88-4840-B08E-0415F7B7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83739" y="1529898"/>
              <a:ext cx="589759" cy="58975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7767C073-359C-40C1-BA3A-57700997E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59630" y="1603519"/>
              <a:ext cx="492838" cy="4928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B03BAA-6E30-40E8-9738-5489D173E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439" t="1909" r="19183" b="66009"/>
            <a:stretch/>
          </p:blipFill>
          <p:spPr>
            <a:xfrm>
              <a:off x="6002412" y="249296"/>
              <a:ext cx="452887" cy="585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8AB309C-BDDB-4277-AE4D-1DA9A3B59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346928" y="1776316"/>
              <a:ext cx="527344" cy="527344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F61AF-BCF3-40A2-B585-2A0F35EBC6D8}"/>
              </a:ext>
            </a:extLst>
          </p:cNvPr>
          <p:cNvSpPr/>
          <p:nvPr/>
        </p:nvSpPr>
        <p:spPr>
          <a:xfrm>
            <a:off x="9196403" y="2878137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Непрерывный процесс</a:t>
            </a:r>
            <a:endParaRPr lang="en-US" sz="14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3BF467-89E5-4983-9D0A-02970E097B90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570563" y="3058137"/>
            <a:ext cx="62584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BC37E-4F82-4F9C-90B5-B539406A4C1A}"/>
              </a:ext>
            </a:extLst>
          </p:cNvPr>
          <p:cNvSpPr/>
          <p:nvPr/>
        </p:nvSpPr>
        <p:spPr>
          <a:xfrm>
            <a:off x="9170572" y="4542535"/>
            <a:ext cx="2160000" cy="497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Обновляется в реальном времени</a:t>
            </a:r>
            <a:endParaRPr lang="en-US" sz="14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2454E3-FCC9-433E-BCE4-9BEAA99A1F13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8544732" y="4791424"/>
            <a:ext cx="62584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826F517-F005-460A-B3CB-CF74CA6C8F4F}"/>
              </a:ext>
            </a:extLst>
          </p:cNvPr>
          <p:cNvSpPr/>
          <p:nvPr/>
        </p:nvSpPr>
        <p:spPr>
          <a:xfrm>
            <a:off x="835597" y="3509284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10 </a:t>
            </a:r>
            <a:r>
              <a:rPr lang="ru-RU" sz="1400" dirty="0"/>
              <a:t>дней</a:t>
            </a:r>
            <a:endParaRPr lang="en-US" sz="1400" dirty="0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3AEF1A81-2837-4F90-B2F1-6E28F06A30D6}"/>
              </a:ext>
            </a:extLst>
          </p:cNvPr>
          <p:cNvSpPr/>
          <p:nvPr/>
        </p:nvSpPr>
        <p:spPr>
          <a:xfrm>
            <a:off x="3007364" y="2196689"/>
            <a:ext cx="330391" cy="298519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32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32396-5885-4D17-B8A9-F77D59B35E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3570" y="1857842"/>
            <a:ext cx="1515131" cy="2033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A0852-7D51-4D09-89E7-EDA245E5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12517" y="1852284"/>
            <a:ext cx="1515131" cy="20337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ru-RU" sz="2400" dirty="0"/>
              <a:t>Участие в регистре RES-Q позволяет быть участником в ежеквартальных наградах WSO/ ESO angels, которые вручаются соответствующим медицинским учреждениям за выдающиеся достижения в лечении инсульта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736B1F2-7532-4E2F-8C81-4C3384F360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4624" y="1863400"/>
            <a:ext cx="1515132" cy="2033734"/>
          </a:xfrm>
          <a:prstGeom prst="rect">
            <a:avLst/>
          </a:prstGeom>
        </p:spPr>
      </p:pic>
      <p:pic>
        <p:nvPicPr>
          <p:cNvPr id="34" name="Grafik 4">
            <a:extLst>
              <a:ext uri="{FF2B5EF4-FFF2-40B4-BE49-F238E27FC236}">
                <a16:creationId xmlns:a16="http://schemas.microsoft.com/office/drawing/2014/main" id="{F0FB64DE-9E18-41E9-9E3E-93E611A9D0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986" y="3795177"/>
            <a:ext cx="3954301" cy="2332500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Tabla 1">
            <a:extLst>
              <a:ext uri="{FF2B5EF4-FFF2-40B4-BE49-F238E27FC236}">
                <a16:creationId xmlns:a16="http://schemas.microsoft.com/office/drawing/2014/main" id="{97D076DA-D716-4AFB-AC32-F6AC46DEF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658975"/>
              </p:ext>
            </p:extLst>
          </p:nvPr>
        </p:nvGraphicFramePr>
        <p:xfrm>
          <a:off x="493711" y="2098752"/>
          <a:ext cx="7107078" cy="406038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72000">
                  <a:extLst>
                    <a:ext uri="{9D8B030D-6E8A-4147-A177-3AD203B41FA5}">
                      <a16:colId xmlns:a16="http://schemas.microsoft.com/office/drawing/2014/main" val="948313229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3906707645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848813423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899199704"/>
                    </a:ext>
                  </a:extLst>
                </a:gridCol>
              </a:tblGrid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WSO/ ESO KPIs/ criteria</a:t>
                      </a:r>
                    </a:p>
                  </a:txBody>
                  <a:tcPr marL="68580" marR="68580" marT="36000" marB="1800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GOLD</a:t>
                      </a:r>
                      <a:br>
                        <a:rPr lang="en-GB" sz="1050" noProof="0"/>
                      </a:br>
                      <a:r>
                        <a:rPr lang="en-GB" sz="1050" noProof="0"/>
                        <a:t>STATUS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PLATINUM STATUS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DIAMOND STATUS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360551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Registration requirements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5540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needle time &lt; 60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2448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groin time &lt; 120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2136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needle time &lt; 45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44356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groin time &lt; 90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33609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recanalization procedure rate out of total stroke incidence in the hospital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15 %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25 %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63416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all suspected stroke patients undergoing CT or MRI imaging procedure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30566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all stroke patients undergoing dysphagia screen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6299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ischaemic stroke patients discharged with antiplatelets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054937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atrial fibrillation related stroke patients discharged with anticoagulants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414392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Stroke patients treated in a dedicated stroke unit or ICU during their hospital stay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bg1"/>
                          </a:solidFill>
                        </a:rPr>
                        <a:t>SI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535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03934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6800CB-4065-47A8-827E-E6A9276097D9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EBE37AE-447C-4D29-94CD-FE272512D16B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32-34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FF50C211-01DD-4AFD-8CC7-E99EE9767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589932AB-3E62-47EE-839F-F3B16F01F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D32805D-9ED8-493F-ACE6-7955387B15CC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279B917-7F6C-40FE-A4D4-DEAC05050AAC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18E8ED9-6B4C-43B4-ADBA-4D620338803A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2923361-5409-42BF-9F12-3A9CB89D134C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86DC185-567A-4433-90BD-D8BD2E8D792C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0285198-4FA7-492B-A7FE-29A77E06DA46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AE6326F-3A20-4CEA-8148-951271C5788B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AB291B4-A3C4-48CB-9413-21A252E17054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3CBFAF-9AD8-470F-886A-020111669302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425A493-7C79-4405-B158-B5D35858B3C0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98936F2E-B917-48E2-A722-2221777BF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79BA3E94-7D24-4504-B392-E36CA475592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21E58F75-EBA3-4A0A-895D-EDD22BCB0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9625F6C1-FCE0-49D8-B714-F7D27AC241C1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EE2BC604-7F9E-414C-A96C-1122DC2CC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965D013-B5E6-4E9C-B2FE-82A2E313AA21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21B2CE1B-4BD5-431D-9B88-6BACE5E30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56256D54-E0DA-4495-A3D4-CA56DAFCE058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C80B3374-AA7C-428D-A5BD-6A60E27AF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5670FA5B-CAA7-4BED-8A34-BE4077DC088A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1CFC61C3-0C4B-4A1E-983D-C7468DE31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659F3913-700C-4EC1-8B80-C3CDA407D691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3813A614-E364-4535-920A-0D58E2DF5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A99FC466-918B-4E98-8558-5B6BA1D1F092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34786CDB-93F8-4BBC-A6F2-2BBCD4B79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E643B02B-86FF-46A0-9586-027CE86F6D15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C04ED71F-C7FD-432B-830D-73A1641EB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715D2BF9-9FE1-43D5-AAE7-0B76C71CC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66DDE029-77DF-46AE-8D65-68FEC7317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F8650160-537E-4EB9-AE6D-34924ED5B2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8FDAFFB3-F7D1-49F7-9FFB-89339F7B33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F80CE079-85E7-4323-A086-ABD3670077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sp>
        <p:nvSpPr>
          <p:cNvPr id="102" name="Graphic 54">
            <a:extLst>
              <a:ext uri="{FF2B5EF4-FFF2-40B4-BE49-F238E27FC236}">
                <a16:creationId xmlns:a16="http://schemas.microsoft.com/office/drawing/2014/main" id="{7D6B153C-C1CC-48E8-9916-611762B09476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57F1666-9665-44A8-B3EF-B9247A3DDB5D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104" name="Graphic 57">
              <a:extLst>
                <a:ext uri="{FF2B5EF4-FFF2-40B4-BE49-F238E27FC236}">
                  <a16:creationId xmlns:a16="http://schemas.microsoft.com/office/drawing/2014/main" id="{00B7C8E4-CE25-4082-8D11-F5DC593A4D62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05" name="Graphic 57">
              <a:extLst>
                <a:ext uri="{FF2B5EF4-FFF2-40B4-BE49-F238E27FC236}">
                  <a16:creationId xmlns:a16="http://schemas.microsoft.com/office/drawing/2014/main" id="{E9B5B0E2-7131-4E78-A9B8-0C54CFD8B085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06" name="Graphic 59">
            <a:extLst>
              <a:ext uri="{FF2B5EF4-FFF2-40B4-BE49-F238E27FC236}">
                <a16:creationId xmlns:a16="http://schemas.microsoft.com/office/drawing/2014/main" id="{E32DDD1B-3265-4B12-9087-37C6CB15FAC0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107" name="Graphic 61">
            <a:extLst>
              <a:ext uri="{FF2B5EF4-FFF2-40B4-BE49-F238E27FC236}">
                <a16:creationId xmlns:a16="http://schemas.microsoft.com/office/drawing/2014/main" id="{54A49FE4-48B5-4624-89EA-338F156BA291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360FB119-381C-476D-9165-AB65D781AA26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CEC6A8EE-FED7-4521-A078-0F72927D7A3D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4534DB1B-E53C-48CA-A39A-3BFFA643AB70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7719C2C2-A347-4D99-B6E6-99B15C63CD2C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68EA1C30-2030-4FBF-BB52-AD43BCEEBD2A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FEC7A892-3062-40D5-9841-85CE4289992A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79085629-52CD-4528-9B04-6B0B0A4AD12E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CD5BF13C-08AE-44CE-8F91-49AB41677709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7" action="ppaction://hlinksldjump"/>
            <a:extLst>
              <a:ext uri="{FF2B5EF4-FFF2-40B4-BE49-F238E27FC236}">
                <a16:creationId xmlns:a16="http://schemas.microsoft.com/office/drawing/2014/main" id="{A02D0210-A347-4010-9736-D9C45A307A75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1" name="Rectangle 60">
            <a:hlinkClick r:id="rId28" action="ppaction://hlinksldjump"/>
            <a:extLst>
              <a:ext uri="{FF2B5EF4-FFF2-40B4-BE49-F238E27FC236}">
                <a16:creationId xmlns:a16="http://schemas.microsoft.com/office/drawing/2014/main" id="{9EE83719-B935-446C-A860-0DE8E5CBC973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15555245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38B168-840D-46C5-AB55-F46FE85E8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ru-RU" sz="1600" dirty="0"/>
              <a:t>Мы стремимся к прозрачности и справедливости. 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ru-RU" sz="1600" dirty="0"/>
              <a:t>Медицинские учреждения могут получить доступ к своим собственным данным, включая необработанные данные.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ru-RU" sz="1600" dirty="0"/>
              <a:t>Национальный координатор/ Национальный руководящий комитет могут просматривать все данные и результаты на уровне страны, если законами страны не определенно другое.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ru-RU" sz="1600" dirty="0"/>
              <a:t>Все текущие политики использования обмена и конфиденциальности данных доступны на нашей странице, только на английском: </a:t>
            </a:r>
            <a:r>
              <a:rPr lang="ru-RU" sz="1600" dirty="0">
                <a:hlinkClick r:id="rId3"/>
              </a:rPr>
              <a:t>https://qualityregistry.eu/policies</a:t>
            </a:r>
            <a:r>
              <a:rPr lang="en-GB" sz="1600" dirty="0"/>
              <a:t> </a:t>
            </a:r>
            <a:endParaRPr lang="ru-RU" sz="1600" dirty="0"/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ru-RU" sz="1600" dirty="0"/>
              <a:t>Как проект Европейской инсультной организации (ESO), наша политика находится под их контролем.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ru-RU" sz="1600" dirty="0"/>
              <a:t>Согласно ESO, RES-Q соответствует общим правилам защиты данных и другим соответственным законам.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2B6C8-BD9E-4218-AAA8-51AC3519A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Политика использования обмена и конфиденциальности данных</a:t>
            </a:r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43661440-43FB-45A3-A594-9A62CAFFD9E2}"/>
              </a:ext>
            </a:extLst>
          </p:cNvPr>
          <p:cNvSpPr txBox="1"/>
          <p:nvPr/>
        </p:nvSpPr>
        <p:spPr>
          <a:xfrm>
            <a:off x="493713" y="4487782"/>
            <a:ext cx="11229541" cy="1438151"/>
          </a:xfrm>
          <a:prstGeom prst="rect">
            <a:avLst/>
          </a:prstGeom>
          <a:solidFill>
            <a:schemeClr val="accent5">
              <a:alpha val="1000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b="1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Policies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The RES-Q platform’s usage, privacy, and data protection policies, as well as the updated terms and conditions, are effective as of May 25th, 2018. The relevant documents published here are: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Privacy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A description of what personal data is collected from users in RES-Q, how that data is managed, and what rights users have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Terms &amp; Conditions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The list of rights and responsibilities users must agree to, and comply with, in order to be authorised to use RES-Q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Security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A detailed description of how RES-Q stores and handles data from a technical perspective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Sharing &amp; Ownership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This describes the broad categories of data stored in RES-Q and how they are used towards the collaborative purpose of the platform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Request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The requirements and procedures for requesting Access to data stored in RES-Q for research or evaluation purposes</a:t>
            </a:r>
          </a:p>
        </p:txBody>
      </p:sp>
    </p:spTree>
    <p:extLst>
      <p:ext uri="{BB962C8B-B14F-4D97-AF65-F5344CB8AC3E}">
        <p14:creationId xmlns:p14="http://schemas.microsoft.com/office/powerpoint/2010/main" val="121950613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4FB28E-C7DD-45E0-B181-D502D0501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94" y="1286359"/>
            <a:ext cx="6878845" cy="499412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dirty="0"/>
              <a:t>Доступ к данным НЕ предоставляется третьим лицам, исключением является письменное соглашение от Национального координатора/ Национального руководящего комитета о предоставлении доступа к данным (например, отдельным консультантам Angels).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dirty="0"/>
              <a:t>Доступ к данным также может быть предоставлен третьим лицам для медицинского учреждения при условии получения соглашения о данных между местным координатором и третей стороной.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25E857-9F88-4ED2-B661-7071DBC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Доступ третьим лицам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9A5BA-5587-8249-B4F1-766BA825A736}"/>
              </a:ext>
            </a:extLst>
          </p:cNvPr>
          <p:cNvSpPr/>
          <p:nvPr/>
        </p:nvSpPr>
        <p:spPr>
          <a:xfrm>
            <a:off x="493713" y="3872933"/>
            <a:ext cx="6573514" cy="828540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>
              <a:spcBef>
                <a:spcPts val="1200"/>
              </a:spcBef>
            </a:pPr>
            <a:r>
              <a:rPr lang="ru-RU" sz="1400" dirty="0">
                <a:solidFill>
                  <a:schemeClr val="bg1"/>
                </a:solidFill>
              </a:rPr>
              <a:t>Форма соглашения о совместном использовании данных по ссылке ниже:</a:t>
            </a:r>
          </a:p>
          <a:p>
            <a:pPr>
              <a:spcBef>
                <a:spcPts val="1200"/>
              </a:spcBef>
            </a:pPr>
            <a:r>
              <a:rPr lang="ru-RU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https://qualityregistry.eu/images/forms/RES_Q_Data_Sharing_Agreement.pdf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A7FA7-7B22-2647-8691-6380842A78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116" y="1376363"/>
            <a:ext cx="3608172" cy="47168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78859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E88894-7383-4E0E-8644-E654EA58C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/>
              <a:t>Чтобы оценить величину доли случаев инсульта охватываемых RES-Q в каждой стране, мы можем сравнить количество записей RES-Q с общим количеством случаев инсульта, собранных Глобальным бременем болезней (ГББ) (Институт показателей и оценки здоровья, Вашингтонский университет, Вашингтон, США). </a:t>
            </a:r>
            <a:r>
              <a:rPr lang="ru-RU" sz="1600" dirty="0">
                <a:hlinkClick r:id="rId3"/>
              </a:rPr>
              <a:t>http://www.healthdata.org/gbd/2019</a:t>
            </a:r>
            <a:r>
              <a:rPr lang="en-GB" sz="1600" dirty="0"/>
              <a:t> </a:t>
            </a:r>
            <a:endParaRPr lang="ru-RU" sz="1600" dirty="0"/>
          </a:p>
          <a:p>
            <a:r>
              <a:rPr lang="ru-RU" sz="1600" dirty="0"/>
              <a:t>Не обязательно иметь данные о всех случаях касающиеся инсульта в определенной стране, достаточно статистической выборки, представляющую совокупность случаев инсульта. 	</a:t>
            </a:r>
          </a:p>
          <a:p>
            <a:r>
              <a:rPr lang="ru-RU" sz="1600" dirty="0"/>
              <a:t>Корректный размер выборки возможно легко предположить используя простые правила, согласно которым размер выборки должен составлять приблизительно 10% от всей генеральной совокупности, но не менее чем 100 и не более чем 1000 случаев.</a:t>
            </a:r>
          </a:p>
          <a:p>
            <a:r>
              <a:rPr lang="ru-RU" sz="1600" dirty="0"/>
              <a:t>Данный простой подход не является достаточно научным, но позволяет нам рассчитать требуемый размер выборки и описать ее используя статистические данные также как </a:t>
            </a:r>
            <a:r>
              <a:rPr lang="ru-RU" b="1" dirty="0">
                <a:solidFill>
                  <a:schemeClr val="tx2"/>
                </a:solidFill>
              </a:rPr>
              <a:t>уровень достоверности и предел погрешности</a:t>
            </a:r>
            <a:r>
              <a:rPr lang="ru-RU" sz="1600" dirty="0"/>
              <a:t>. </a:t>
            </a:r>
          </a:p>
          <a:p>
            <a:r>
              <a:rPr lang="ru-RU" sz="1600" dirty="0"/>
              <a:t>Мы использовали самый распространённый уровень достоверности, который составляет </a:t>
            </a:r>
            <a:r>
              <a:rPr lang="ru-RU" b="1" dirty="0">
                <a:solidFill>
                  <a:schemeClr val="tx2"/>
                </a:solidFill>
              </a:rPr>
              <a:t>95%</a:t>
            </a:r>
            <a:r>
              <a:rPr lang="ru-RU" sz="1600" dirty="0"/>
              <a:t>, при максимальной погрешности </a:t>
            </a:r>
            <a:r>
              <a:rPr lang="ru-RU" b="1" dirty="0">
                <a:solidFill>
                  <a:schemeClr val="tx2"/>
                </a:solidFill>
              </a:rPr>
              <a:t>5%</a:t>
            </a:r>
            <a:r>
              <a:rPr lang="ru-RU" sz="1600" dirty="0"/>
              <a:t>. </a:t>
            </a:r>
          </a:p>
          <a:p>
            <a:pPr marL="0" indent="0">
              <a:buNone/>
            </a:pPr>
            <a:r>
              <a:rPr lang="ru-RU" sz="1600" i="1" dirty="0"/>
              <a:t>Предел погрешности показывает на сколько в процентных показателях Ваш результат будет отличаться от реальной численности населения. Например, если доверительный интервал составляет 95%, а погрешность в этом случае - 5%, это означает, что Ваши статистические данные будут находиться в пределах 5% от реального значения совокупности в 95% случаев.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B258C-BC2B-438F-A197-5D0CD6D4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RES-Q </a:t>
            </a:r>
            <a:r>
              <a:rPr lang="ru-RU" dirty="0"/>
              <a:t>охват данных</a:t>
            </a:r>
            <a:r>
              <a:rPr lang="cs-CZ" dirty="0"/>
              <a:t> - </a:t>
            </a:r>
            <a:r>
              <a:rPr lang="ru-RU" dirty="0"/>
              <a:t>Методология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1202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CD6BB37-44D9-49F8-82A8-A3543A336785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9DEEAD-784D-4853-8229-EEFE4F4551A3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</a:t>
            </a:r>
            <a:r>
              <a:rPr lang="pt-PT" sz="1000" dirty="0">
                <a:solidFill>
                  <a:schemeClr val="accent5"/>
                </a:solidFill>
              </a:rPr>
              <a:t> 36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06FCA356-DB99-4FDB-82CE-32DE9BCE8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sp>
        <p:nvSpPr>
          <p:cNvPr id="55" name="Graphic 61">
            <a:extLst>
              <a:ext uri="{FF2B5EF4-FFF2-40B4-BE49-F238E27FC236}">
                <a16:creationId xmlns:a16="http://schemas.microsoft.com/office/drawing/2014/main" id="{BC1B8FA0-C014-4F97-B7F3-1075B07F855F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3471C9E-5F74-4062-A518-BF9A0E495FC0}"/>
              </a:ext>
            </a:extLst>
          </p:cNvPr>
          <p:cNvSpPr/>
          <p:nvPr/>
        </p:nvSpPr>
        <p:spPr>
          <a:xfrm>
            <a:off x="468745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93F02F4-1136-4B1C-AC3D-35711D40FA3A}"/>
              </a:ext>
            </a:extLst>
          </p:cNvPr>
          <p:cNvSpPr/>
          <p:nvPr/>
        </p:nvSpPr>
        <p:spPr>
          <a:xfrm>
            <a:off x="2736094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096B821-B474-4868-8106-7B856F30FD14}"/>
              </a:ext>
            </a:extLst>
          </p:cNvPr>
          <p:cNvSpPr/>
          <p:nvPr/>
        </p:nvSpPr>
        <p:spPr>
          <a:xfrm>
            <a:off x="5003441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50C9DB0-B80E-44E9-9134-735CCD87EEAC}"/>
              </a:ext>
            </a:extLst>
          </p:cNvPr>
          <p:cNvSpPr/>
          <p:nvPr/>
        </p:nvSpPr>
        <p:spPr>
          <a:xfrm>
            <a:off x="7270791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7E4036A-FEFF-40F4-A531-BED20A6F0F17}"/>
              </a:ext>
            </a:extLst>
          </p:cNvPr>
          <p:cNvSpPr/>
          <p:nvPr/>
        </p:nvSpPr>
        <p:spPr>
          <a:xfrm>
            <a:off x="9538140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58E5AE0-F25F-4334-952E-A9F2900589E6}"/>
              </a:ext>
            </a:extLst>
          </p:cNvPr>
          <p:cNvSpPr/>
          <p:nvPr/>
        </p:nvSpPr>
        <p:spPr>
          <a:xfrm>
            <a:off x="4687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B3364A3-99FB-4CE7-8450-2F3844F99472}"/>
              </a:ext>
            </a:extLst>
          </p:cNvPr>
          <p:cNvSpPr/>
          <p:nvPr/>
        </p:nvSpPr>
        <p:spPr>
          <a:xfrm>
            <a:off x="2736094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DFF1BD3-BF97-43C3-AC50-6862A4EF6E1B}"/>
              </a:ext>
            </a:extLst>
          </p:cNvPr>
          <p:cNvSpPr/>
          <p:nvPr/>
        </p:nvSpPr>
        <p:spPr>
          <a:xfrm>
            <a:off x="500344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6528385-5DAB-4C8E-9006-166DE214E214}"/>
              </a:ext>
            </a:extLst>
          </p:cNvPr>
          <p:cNvSpPr/>
          <p:nvPr/>
        </p:nvSpPr>
        <p:spPr>
          <a:xfrm>
            <a:off x="7270791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1CFE870-6700-4B73-85D4-3915222751D0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119" name="Graphic 118">
            <a:extLst>
              <a:ext uri="{FF2B5EF4-FFF2-40B4-BE49-F238E27FC236}">
                <a16:creationId xmlns:a16="http://schemas.microsoft.com/office/drawing/2014/main" id="{3B232F6F-531A-487B-A6F0-FE24E90C2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7" y="3402373"/>
            <a:ext cx="189738" cy="189738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69762F30-6B0B-441C-A181-2E5F6F8C837B}"/>
              </a:ext>
            </a:extLst>
          </p:cNvPr>
          <p:cNvSpPr/>
          <p:nvPr/>
        </p:nvSpPr>
        <p:spPr>
          <a:xfrm>
            <a:off x="37258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639AD7D8-32C1-423F-B2C2-A15BE6832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6" y="3402373"/>
            <a:ext cx="189738" cy="189738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38045FA7-25C3-4321-8C09-3E114B5EB813}"/>
              </a:ext>
            </a:extLst>
          </p:cNvPr>
          <p:cNvSpPr/>
          <p:nvPr/>
        </p:nvSpPr>
        <p:spPr>
          <a:xfrm>
            <a:off x="5993248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123" name="Graphic 122">
            <a:extLst>
              <a:ext uri="{FF2B5EF4-FFF2-40B4-BE49-F238E27FC236}">
                <a16:creationId xmlns:a16="http://schemas.microsoft.com/office/drawing/2014/main" id="{507824E8-3FB8-49F7-A455-CCA599CC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5" y="3402373"/>
            <a:ext cx="189738" cy="189738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349CD49B-CBDE-46B7-A53B-B58B51F6B5B4}"/>
              </a:ext>
            </a:extLst>
          </p:cNvPr>
          <p:cNvSpPr/>
          <p:nvPr/>
        </p:nvSpPr>
        <p:spPr>
          <a:xfrm>
            <a:off x="826059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125" name="Graphic 124">
            <a:extLst>
              <a:ext uri="{FF2B5EF4-FFF2-40B4-BE49-F238E27FC236}">
                <a16:creationId xmlns:a16="http://schemas.microsoft.com/office/drawing/2014/main" id="{65BF2A46-ABED-49F9-B33A-C9C40F36F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4" y="3402373"/>
            <a:ext cx="189738" cy="189738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B50DCDD0-2173-4753-8099-F02B4FD52A3D}"/>
              </a:ext>
            </a:extLst>
          </p:cNvPr>
          <p:cNvSpPr/>
          <p:nvPr/>
        </p:nvSpPr>
        <p:spPr>
          <a:xfrm>
            <a:off x="10527945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127" name="Graphic 126">
            <a:extLst>
              <a:ext uri="{FF2B5EF4-FFF2-40B4-BE49-F238E27FC236}">
                <a16:creationId xmlns:a16="http://schemas.microsoft.com/office/drawing/2014/main" id="{1CF08623-E95B-4FEC-83F5-DBB4D8C24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2" y="3402373"/>
            <a:ext cx="189738" cy="189738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25A954E4-B70C-4759-89CF-73E8EA01CDD3}"/>
              </a:ext>
            </a:extLst>
          </p:cNvPr>
          <p:cNvSpPr/>
          <p:nvPr/>
        </p:nvSpPr>
        <p:spPr>
          <a:xfrm>
            <a:off x="14585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B9A7EE39-6961-4BA6-93AF-F22ADA564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5" y="5748371"/>
            <a:ext cx="189738" cy="189738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0ED84CB0-7252-4AB6-9403-CAFA5E83FDC8}"/>
              </a:ext>
            </a:extLst>
          </p:cNvPr>
          <p:cNvSpPr/>
          <p:nvPr/>
        </p:nvSpPr>
        <p:spPr>
          <a:xfrm>
            <a:off x="37258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0D34E429-4FDC-476F-937D-BAEA560FD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4" y="5748371"/>
            <a:ext cx="189738" cy="189738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617CFEA9-890B-4AB0-BC2C-9075983DC03B}"/>
              </a:ext>
            </a:extLst>
          </p:cNvPr>
          <p:cNvSpPr/>
          <p:nvPr/>
        </p:nvSpPr>
        <p:spPr>
          <a:xfrm>
            <a:off x="5993246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E7D19DAC-48A1-400E-9A91-F0091F2CD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3" y="5748371"/>
            <a:ext cx="189738" cy="189738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550B78DB-0A41-43F3-B980-09A58FEF2202}"/>
              </a:ext>
            </a:extLst>
          </p:cNvPr>
          <p:cNvSpPr/>
          <p:nvPr/>
        </p:nvSpPr>
        <p:spPr>
          <a:xfrm>
            <a:off x="826059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E9DC3C91-4E4F-47A5-A8D6-EDE87A0CB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2" y="5748371"/>
            <a:ext cx="189738" cy="189738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878DBB22-2369-4BC5-8FE2-D035EFE61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4" y="1593946"/>
            <a:ext cx="465615" cy="465615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57AC3A0A-7884-40F8-8356-B3BFC8A828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3" y="1593946"/>
            <a:ext cx="465615" cy="465615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9099B943-93C8-4B50-AE3B-82BCABF100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1" y="1593946"/>
            <a:ext cx="465615" cy="465615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24E71C32-2778-4986-93E3-066CC7B9AA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89" y="1593946"/>
            <a:ext cx="465615" cy="465615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C3F727AE-9C6E-466B-ABF2-6ECAE66D49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3" y="3949378"/>
            <a:ext cx="465615" cy="465615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3E617A9B-4A36-469B-BFAB-CD6CDA7C0E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1" y="3949378"/>
            <a:ext cx="465615" cy="465615"/>
          </a:xfrm>
          <a:prstGeom prst="rect">
            <a:avLst/>
          </a:prstGeom>
        </p:spPr>
      </p:pic>
      <p:sp>
        <p:nvSpPr>
          <p:cNvPr id="144" name="Graphic 54">
            <a:extLst>
              <a:ext uri="{FF2B5EF4-FFF2-40B4-BE49-F238E27FC236}">
                <a16:creationId xmlns:a16="http://schemas.microsoft.com/office/drawing/2014/main" id="{4654A6B3-01AC-4EEF-A645-CD5EF8D656F9}"/>
              </a:ext>
            </a:extLst>
          </p:cNvPr>
          <p:cNvSpPr/>
          <p:nvPr/>
        </p:nvSpPr>
        <p:spPr>
          <a:xfrm>
            <a:off x="5863192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FCBB310-A15A-452F-BE1D-C45D59ACED03}"/>
              </a:ext>
            </a:extLst>
          </p:cNvPr>
          <p:cNvGrpSpPr/>
          <p:nvPr/>
        </p:nvGrpSpPr>
        <p:grpSpPr>
          <a:xfrm>
            <a:off x="1345117" y="3949378"/>
            <a:ext cx="432236" cy="465485"/>
            <a:chOff x="1345119" y="3815221"/>
            <a:chExt cx="432236" cy="465485"/>
          </a:xfrm>
        </p:grpSpPr>
        <p:sp>
          <p:nvSpPr>
            <p:cNvPr id="146" name="Graphic 57">
              <a:extLst>
                <a:ext uri="{FF2B5EF4-FFF2-40B4-BE49-F238E27FC236}">
                  <a16:creationId xmlns:a16="http://schemas.microsoft.com/office/drawing/2014/main" id="{792BA1BF-8F31-47AF-A061-DDDE10545803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47" name="Graphic 57">
              <a:extLst>
                <a:ext uri="{FF2B5EF4-FFF2-40B4-BE49-F238E27FC236}">
                  <a16:creationId xmlns:a16="http://schemas.microsoft.com/office/drawing/2014/main" id="{1E11843C-8738-4D5B-9BCB-7C71A482FB23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48" name="Graphic 59">
            <a:extLst>
              <a:ext uri="{FF2B5EF4-FFF2-40B4-BE49-F238E27FC236}">
                <a16:creationId xmlns:a16="http://schemas.microsoft.com/office/drawing/2014/main" id="{2C107496-B1DF-43AC-A3F5-F17DFF975F62}"/>
              </a:ext>
            </a:extLst>
          </p:cNvPr>
          <p:cNvSpPr/>
          <p:nvPr/>
        </p:nvSpPr>
        <p:spPr>
          <a:xfrm>
            <a:off x="5863192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ECBBF7E9-86F5-432A-B8C1-8B6ADF32E2C4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FC2D9FA9-608E-4537-89DB-2B411532D544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EA2E657A-1899-4068-8F7B-0EDDB9B80302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29F50BE2-E29D-4D51-8246-E88444F5671B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D4D9C293-3844-49F1-B8F0-1490C3A36607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328C06DA-117E-447F-BD5F-A3FBF6054C20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072DCB5B-B793-4827-A937-DD5AC3C4F5B6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E6F76412-0FA9-4E2B-891C-88420F7A7BCF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7" action="ppaction://hlinksldjump"/>
            <a:extLst>
              <a:ext uri="{FF2B5EF4-FFF2-40B4-BE49-F238E27FC236}">
                <a16:creationId xmlns:a16="http://schemas.microsoft.com/office/drawing/2014/main" id="{708E7922-42EF-4BF0-8B6E-515C5EB0E882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8" action="ppaction://hlinksldjump"/>
            <a:extLst>
              <a:ext uri="{FF2B5EF4-FFF2-40B4-BE49-F238E27FC236}">
                <a16:creationId xmlns:a16="http://schemas.microsoft.com/office/drawing/2014/main" id="{52DA04D8-00B4-46E9-9F9C-41F05C2659B5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61450092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5813B2-4E39-4D71-874D-D4C7F754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команда RES-Q находится в Международном центре клинических исследований при университетской больнице Святой Анны, Брно, Чехия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20EAE3-5B3C-42A4-A508-123D83C52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9508E-ED9D-4D79-85C6-7B8F5EA4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1810A-2B09-4B93-851B-F0A849A33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76" r="1636"/>
          <a:stretch/>
        </p:blipFill>
        <p:spPr>
          <a:xfrm>
            <a:off x="49371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A5977-44AA-4ADE-A533-7E947B2C4CF4}"/>
              </a:ext>
            </a:extLst>
          </p:cNvPr>
          <p:cNvSpPr txBox="1"/>
          <p:nvPr/>
        </p:nvSpPr>
        <p:spPr>
          <a:xfrm>
            <a:off x="372850" y="4327025"/>
            <a:ext cx="1861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</a:rPr>
              <a:t>Профессор Роберт Микулик</a:t>
            </a:r>
          </a:p>
          <a:p>
            <a:pPr algn="ctr"/>
            <a:r>
              <a:rPr lang="ru-RU" sz="1200" dirty="0"/>
              <a:t>Руководитель программы по инсульту  и основатель RES-Q </a:t>
            </a:r>
          </a:p>
        </p:txBody>
      </p:sp>
      <p:pic>
        <p:nvPicPr>
          <p:cNvPr id="17" name="Picture 16" descr="A picture containing person, person, indoor, smiling&#10;&#10;Description automatically generated">
            <a:extLst>
              <a:ext uri="{FF2B5EF4-FFF2-40B4-BE49-F238E27FC236}">
                <a16:creationId xmlns:a16="http://schemas.microsoft.com/office/drawing/2014/main" id="{56A3EDD6-14D9-4F7F-9290-3B52D9696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" r="3348"/>
          <a:stretch/>
        </p:blipFill>
        <p:spPr>
          <a:xfrm>
            <a:off x="6244458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637445-B75E-4405-83EF-453601E7E3D6}"/>
              </a:ext>
            </a:extLst>
          </p:cNvPr>
          <p:cNvSpPr txBox="1"/>
          <p:nvPr/>
        </p:nvSpPr>
        <p:spPr>
          <a:xfrm>
            <a:off x="6123595" y="4327025"/>
            <a:ext cx="18617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</a:rPr>
              <a:t>Мирослав Вареча</a:t>
            </a:r>
          </a:p>
          <a:p>
            <a:pPr algn="ctr"/>
            <a:r>
              <a:rPr lang="ru-RU" sz="1200" dirty="0"/>
              <a:t>Специалист по данным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01B78A-F8A6-4832-BDE7-32FA5CF0F44D}"/>
              </a:ext>
            </a:extLst>
          </p:cNvPr>
          <p:cNvSpPr txBox="1"/>
          <p:nvPr/>
        </p:nvSpPr>
        <p:spPr>
          <a:xfrm>
            <a:off x="8040510" y="4327025"/>
            <a:ext cx="18617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</a:rPr>
              <a:t>Вероника Свободова </a:t>
            </a:r>
          </a:p>
          <a:p>
            <a:pPr algn="ctr"/>
            <a:r>
              <a:rPr lang="ru-RU" sz="1200" dirty="0"/>
              <a:t>Менеджер программы по инсульту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E67A5-B00B-4A79-8755-6B43B1AEEC71}"/>
              </a:ext>
            </a:extLst>
          </p:cNvPr>
          <p:cNvSpPr txBox="1"/>
          <p:nvPr/>
        </p:nvSpPr>
        <p:spPr>
          <a:xfrm>
            <a:off x="4206681" y="4327025"/>
            <a:ext cx="1861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</a:rPr>
              <a:t>Вацлав Пашачек</a:t>
            </a:r>
          </a:p>
          <a:p>
            <a:pPr algn="ctr"/>
            <a:r>
              <a:rPr lang="ru-RU" sz="1200" dirty="0"/>
              <a:t>Старший разработчик программного обеспечения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D098B3-3254-4B02-8A0E-A17C887C5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0" t="10885" r="32377" b="3909"/>
          <a:stretch/>
        </p:blipFill>
        <p:spPr>
          <a:xfrm>
            <a:off x="432754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ED3E51-E74B-4AB8-B470-B10AB22C0312}"/>
              </a:ext>
            </a:extLst>
          </p:cNvPr>
          <p:cNvSpPr txBox="1"/>
          <p:nvPr/>
        </p:nvSpPr>
        <p:spPr>
          <a:xfrm>
            <a:off x="2289767" y="4327025"/>
            <a:ext cx="18617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</a:rPr>
              <a:t>Рупал Седани</a:t>
            </a:r>
          </a:p>
          <a:p>
            <a:pPr algn="ctr"/>
            <a:r>
              <a:rPr lang="ru-RU" sz="1200" dirty="0"/>
              <a:t>Менеджер регистра RES-Q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34DDC0-E3D9-4345-A3D6-423666BDAE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2539"/>
          <a:stretch/>
        </p:blipFill>
        <p:spPr>
          <a:xfrm>
            <a:off x="10078287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3EF5C1-35B4-4982-9F18-6520CBE9B785}"/>
              </a:ext>
            </a:extLst>
          </p:cNvPr>
          <p:cNvSpPr txBox="1"/>
          <p:nvPr/>
        </p:nvSpPr>
        <p:spPr>
          <a:xfrm>
            <a:off x="9957423" y="4327025"/>
            <a:ext cx="18617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400" b="1" dirty="0">
                <a:solidFill>
                  <a:schemeClr val="accent1"/>
                </a:solidFill>
              </a:rPr>
              <a:t>Сабина Хладикова</a:t>
            </a:r>
          </a:p>
          <a:p>
            <a:pPr algn="ctr"/>
            <a:r>
              <a:rPr lang="az-Cyrl-AZ" sz="1200" dirty="0"/>
              <a:t>Координатор проекта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9A9197-3B58-434B-A3D4-62F4017AF1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28" t="15066" r="46020" b="38115"/>
          <a:stretch/>
        </p:blipFill>
        <p:spPr>
          <a:xfrm>
            <a:off x="2410628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026" name="Picture 2" descr="Profile photo of Veronika Svobodová">
            <a:extLst>
              <a:ext uri="{FF2B5EF4-FFF2-40B4-BE49-F238E27FC236}">
                <a16:creationId xmlns:a16="http://schemas.microsoft.com/office/drawing/2014/main" id="{E53AD3D5-C922-43DC-85AC-9A5B1F5AB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6213" r="13268"/>
          <a:stretch/>
        </p:blipFill>
        <p:spPr bwMode="auto">
          <a:xfrm>
            <a:off x="816137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738B60-54F1-4716-BA36-21BD1FFBF4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83" b="25954"/>
          <a:stretch/>
        </p:blipFill>
        <p:spPr>
          <a:xfrm>
            <a:off x="10465665" y="5371458"/>
            <a:ext cx="1322038" cy="7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4669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5FB497-FD9A-4620-BA65-F0FB1782C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329" y="1271573"/>
            <a:ext cx="8279557" cy="2242315"/>
          </a:xfrm>
        </p:spPr>
        <p:txBody>
          <a:bodyPr/>
          <a:lstStyle/>
          <a:p>
            <a:r>
              <a:rPr lang="ru-RU" dirty="0"/>
              <a:t>Позвольте нам помочь Вам усовершенствовать качество оказания помощи больным с ОНМК с помощью RES-Q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C7916-413D-448A-AA0E-100BFB07A4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457200">
              <a:spcAft>
                <a:spcPts val="600"/>
              </a:spcAft>
            </a:pPr>
            <a:fld id="{BE315648-4CD1-417E-8079-23ED6A06EE0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3E7173-4055-484F-84D4-595C513D2EEF}"/>
              </a:ext>
            </a:extLst>
          </p:cNvPr>
          <p:cNvSpPr/>
          <p:nvPr/>
        </p:nvSpPr>
        <p:spPr>
          <a:xfrm>
            <a:off x="850338" y="3662168"/>
            <a:ext cx="7875823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Cyrl-AZ" sz="3200" dirty="0"/>
              <a:t>Одного пациента за другим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5BFFA-8A6A-4F19-B6ED-3073D008C945}"/>
              </a:ext>
            </a:extLst>
          </p:cNvPr>
          <p:cNvSpPr/>
          <p:nvPr/>
        </p:nvSpPr>
        <p:spPr>
          <a:xfrm>
            <a:off x="850338" y="5518464"/>
            <a:ext cx="7875823" cy="720000"/>
          </a:xfrm>
          <a:prstGeom prst="rect">
            <a:avLst/>
          </a:prstGeom>
          <a:solidFill>
            <a:schemeClr val="accent5"/>
          </a:solidFill>
        </p:spPr>
        <p:txBody>
          <a:bodyPr wrap="square" anchor="ctr">
            <a:noAutofit/>
          </a:bodyPr>
          <a:lstStyle/>
          <a:p>
            <a:pPr lvl="0" algn="ctr">
              <a:defRPr/>
            </a:pPr>
            <a:r>
              <a:rPr lang="ru-RU" dirty="0">
                <a:solidFill>
                  <a:schemeClr val="bg1"/>
                </a:solidFill>
              </a:rPr>
              <a:t>Больше информации на нашем сайте </a:t>
            </a:r>
            <a:r>
              <a:rPr lang="ru-RU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www.qualityregistry.eu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 или напишите нам по адресу 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admin@qualityregistry.eu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086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17257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FE42660-0979-449E-8A2C-397A5C4E73EE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05DA28A-776F-48D9-9557-F55FD82106E8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слайды</a:t>
            </a:r>
            <a:r>
              <a:rPr lang="pt-PT" sz="1000" dirty="0">
                <a:solidFill>
                  <a:schemeClr val="accent5"/>
                </a:solidFill>
              </a:rPr>
              <a:t> 4-5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F5EC9C55-EA85-4B8C-A913-1760C9377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C4DDA37-E3D2-4995-A40E-DE60AF8B0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C546C3B9-C7D4-4FB7-9A97-81341C763938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3AF289B-7816-4ABD-9CAA-FEF299414D31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AC01C4A-DC49-404D-BBBF-2E8AC7C5A1A4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96C52DA-5986-45E4-9EB1-811E68585464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3461470-32C1-4904-BD50-48CAADD87AD6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B6E5581-471B-4E14-82FF-FD378CE7E23B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050A0-3211-4868-ADDE-9C3DAEC16587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ED8E653-A87C-46D3-BA93-92E6562A9A31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02A3D5C-BD0F-4493-9F39-1B9238DDA32F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54985BE-3F02-4989-9FC1-95D02E5FC156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7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8E12BB71-B2BF-4633-AED3-A897B914C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6BA1E0B2-CDAD-4C47-8CD8-71D6DB5A850D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4E57B812-3A69-4F38-A4C2-73B7F54D7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C5064C5-0923-4818-9C41-7E1A85913B6A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7237D468-6A43-47FE-B3F1-F1899DFD4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6C48B8C2-CFA3-4757-AB73-E234A8761F0B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1CEA8E3C-33C6-4065-BC44-E907D55B5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F529C117-28AF-4A22-BB99-2407AAF68DF3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B8D100A7-50ED-4C74-AEA4-783932D99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9D7DD55F-2600-4A80-AFD7-E8A38A649C52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212EFFF3-75E1-4319-AD51-7FA6D9CC3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C694A695-D2D0-4B75-ACAB-4DF543C99122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73BC3667-3042-453F-89D0-50F27DBBD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92DF7FEC-362A-4DF9-897F-073A6E7759F1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0395DF78-5C64-4B12-8228-9F8B86EC9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58EA5CAC-A7B7-49CB-B099-2D9D1259DA84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F52C2EFF-0AAA-40A4-9EAF-52044FB4B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79D06575-FFF6-4606-A2C6-E70611E5B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B1D83292-D9C4-4630-BC3D-5DD56FCE8E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67CB0FAD-216E-4570-966B-E270D9A013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214F6E8C-14C6-4746-9DE0-05CE02E11C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C845D9E8-8DA8-45B2-BE62-9973840BF1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102" name="Graphic 54">
            <a:extLst>
              <a:ext uri="{FF2B5EF4-FFF2-40B4-BE49-F238E27FC236}">
                <a16:creationId xmlns:a16="http://schemas.microsoft.com/office/drawing/2014/main" id="{8BAFB334-CE89-4767-9B98-9B5F2B036D74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D7787E5-625B-4D4B-A52B-535DF4133B00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104" name="Graphic 57">
              <a:extLst>
                <a:ext uri="{FF2B5EF4-FFF2-40B4-BE49-F238E27FC236}">
                  <a16:creationId xmlns:a16="http://schemas.microsoft.com/office/drawing/2014/main" id="{9A4689C6-57D9-4926-8F36-356518578A44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05" name="Graphic 57">
              <a:extLst>
                <a:ext uri="{FF2B5EF4-FFF2-40B4-BE49-F238E27FC236}">
                  <a16:creationId xmlns:a16="http://schemas.microsoft.com/office/drawing/2014/main" id="{41CF6B0F-C4EC-4318-8DBB-24FBA4000B47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06" name="Graphic 59">
            <a:extLst>
              <a:ext uri="{FF2B5EF4-FFF2-40B4-BE49-F238E27FC236}">
                <a16:creationId xmlns:a16="http://schemas.microsoft.com/office/drawing/2014/main" id="{3F1D82AF-D09D-41B0-B12A-F8180C6D7C7A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107" name="Graphic 61">
            <a:extLst>
              <a:ext uri="{FF2B5EF4-FFF2-40B4-BE49-F238E27FC236}">
                <a16:creationId xmlns:a16="http://schemas.microsoft.com/office/drawing/2014/main" id="{7C3B033D-941A-46DA-8F07-3AF48710517F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53256500-4013-4A63-8783-440C045B8B99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99A38A69-48BC-40BB-82C6-8C64ED9193E4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658F85B4-9A21-4DD9-9E5E-AAEC072172C4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6E39542C-CF94-48AA-8EA6-3DEB31B17D5B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52CAD0C1-6597-4B7F-B80F-B3FCB8332CB1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5327C0F1-17E8-46B6-96B1-356954AD0178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F593A7FB-4C4A-4FC3-A2DC-2A10B3624DAC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2B4C99F8-D0D9-4B36-9D41-CE942A2952C3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7" action="ppaction://hlinksldjump"/>
            <a:extLst>
              <a:ext uri="{FF2B5EF4-FFF2-40B4-BE49-F238E27FC236}">
                <a16:creationId xmlns:a16="http://schemas.microsoft.com/office/drawing/2014/main" id="{57FAE05B-B81D-4883-964E-139DAC5032F8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8" action="ppaction://hlinksldjump"/>
            <a:extLst>
              <a:ext uri="{FF2B5EF4-FFF2-40B4-BE49-F238E27FC236}">
                <a16:creationId xmlns:a16="http://schemas.microsoft.com/office/drawing/2014/main" id="{0F7E4670-44F0-486D-A1A4-327807AC57A6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5745345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DA08503-94CB-44D4-BC42-132A63107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Местный координатор - это врач, который является ключевым сотрудником сосудистого центра или отделения для больных с ОНМК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Он/ Она ответственный(на) за внесение данных их </a:t>
            </a:r>
            <a:r>
              <a:rPr lang="ru-RU" dirty="0">
                <a:solidFill>
                  <a:srgbClr val="2B3A42"/>
                </a:solidFill>
              </a:rPr>
              <a:t>медицинского учреждения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 регистр 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RES-Q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Они могут быть пользователями самостоятельно или назначать другого сотрудника </a:t>
            </a:r>
            <a:r>
              <a:rPr lang="ru-RU" dirty="0">
                <a:solidFill>
                  <a:srgbClr val="2B3A42"/>
                </a:solidFill>
              </a:rPr>
              <a:t>учреждения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 качестве пользователя, который будет ответственен за внесение данных. Нет никаких ограничений по должности </a:t>
            </a:r>
            <a:r>
              <a:rPr lang="ru-RU" dirty="0">
                <a:solidFill>
                  <a:srgbClr val="2B3A42"/>
                </a:solidFill>
              </a:rPr>
              <a:t>работника здравоохранения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который зарегистрирован </a:t>
            </a:r>
            <a:r>
              <a:rPr lang="ru-RU" dirty="0">
                <a:solidFill>
                  <a:srgbClr val="2B3A42"/>
                </a:solidFill>
              </a:rPr>
              <a:t>как пользователь и будет вводить данные пациента с ОНМК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 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RES-Q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3A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0F0854-A8FF-4E11-8430-2468AFBD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Определение, кто такой местный координатор и пользователь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21DB13-07AF-4378-BDA8-6A2BE91F1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62616-F7FA-4BE7-BF22-EFD37B69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1243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 простых шага как зарегистрироваться как пользователь медицинского учреждения и как местный координатор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6" name="Content Placeholder 32">
            <a:extLst>
              <a:ext uri="{FF2B5EF4-FFF2-40B4-BE49-F238E27FC236}">
                <a16:creationId xmlns:a16="http://schemas.microsoft.com/office/drawing/2014/main" id="{C6B3649D-7D77-4564-A229-5E7C6A573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14053" y="1503733"/>
            <a:ext cx="2572521" cy="4419055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3" y="1503733"/>
            <a:ext cx="4228608" cy="2160000"/>
          </a:xfrm>
          <a:prstGeom prst="rect">
            <a:avLst/>
          </a:prstGeom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E1EEC1-AB78-41F5-A9F0-87F5F096E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5" r="1575"/>
          <a:stretch/>
        </p:blipFill>
        <p:spPr>
          <a:xfrm>
            <a:off x="4859468" y="1503733"/>
            <a:ext cx="4228608" cy="216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3" y="3854422"/>
            <a:ext cx="1806361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Шаг 1: Нажмите на кнопку Participate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0EB85-05AD-4B90-80DC-F2C6632C7361}"/>
              </a:ext>
            </a:extLst>
          </p:cNvPr>
          <p:cNvSpPr/>
          <p:nvPr/>
        </p:nvSpPr>
        <p:spPr>
          <a:xfrm>
            <a:off x="5016585" y="3854422"/>
            <a:ext cx="2117888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Шаг </a:t>
            </a:r>
            <a:r>
              <a:rPr lang="en-IN" sz="1400" dirty="0">
                <a:solidFill>
                  <a:schemeClr val="bg1"/>
                </a:solidFill>
              </a:rPr>
              <a:t>2: </a:t>
            </a:r>
            <a:r>
              <a:rPr lang="en-US" sz="1400" dirty="0">
                <a:solidFill>
                  <a:schemeClr val="bg1"/>
                </a:solidFill>
              </a:rPr>
              <a:t>Register a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IN" sz="1400" dirty="0">
                <a:solidFill>
                  <a:schemeClr val="bg1"/>
                </a:solidFill>
              </a:rPr>
              <a:t>RES-Q centre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408064" y="1845630"/>
            <a:ext cx="1335136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D3D1DA-3F44-48FA-AA37-310A759FF9E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075529" y="1868070"/>
            <a:ext cx="392589" cy="198635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71B8D924-380A-47C1-9150-AFA158E7CC3A}"/>
              </a:ext>
            </a:extLst>
          </p:cNvPr>
          <p:cNvSpPr/>
          <p:nvPr/>
        </p:nvSpPr>
        <p:spPr>
          <a:xfrm>
            <a:off x="9938083" y="3011236"/>
            <a:ext cx="330391" cy="218906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86C5E4-F534-4608-9059-A97E61DEE84E}"/>
              </a:ext>
            </a:extLst>
          </p:cNvPr>
          <p:cNvSpPr/>
          <p:nvPr/>
        </p:nvSpPr>
        <p:spPr>
          <a:xfrm>
            <a:off x="8888135" y="3804025"/>
            <a:ext cx="1080000" cy="10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Cyrl-AZ" sz="1000" dirty="0"/>
              <a:t>Введите свои учетные данные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ED531D-70F0-4AE0-BD1B-D517AB80611F}"/>
              </a:ext>
            </a:extLst>
          </p:cNvPr>
          <p:cNvSpPr/>
          <p:nvPr/>
        </p:nvSpPr>
        <p:spPr>
          <a:xfrm>
            <a:off x="7549869" y="5492778"/>
            <a:ext cx="1493327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Cyrl-AZ" sz="1400" dirty="0">
                <a:solidFill>
                  <a:schemeClr val="bg1"/>
                </a:solidFill>
              </a:rPr>
              <a:t>Шаг 4 Нажмите Отправить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8639157" y="1325722"/>
            <a:ext cx="1790957" cy="11485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Установите флажок, чтобы согласиться с положениями и условиями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/>
          <p:nvPr/>
        </p:nvCxnSpPr>
        <p:spPr>
          <a:xfrm>
            <a:off x="9541798" y="2391232"/>
            <a:ext cx="561481" cy="242793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A36D0C-BEA6-43D1-8487-B6E5E1F867C9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9043196" y="5734512"/>
            <a:ext cx="2232534" cy="1026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901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1" grpId="0" animBg="1"/>
      <p:bldP spid="32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Регистр качества медицинской помощи при инсульте (</a:t>
            </a:r>
            <a:r>
              <a:rPr lang="en-US" sz="2800" dirty="0"/>
              <a:t>RES-Q</a:t>
            </a:r>
            <a:r>
              <a:rPr lang="ru-RU" sz="2800" dirty="0"/>
              <a:t>): функциональные возможности</a:t>
            </a:r>
            <a:endParaRPr lang="pt-PT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CB5A5F-C596-4FBB-93C6-C385C8403DEA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пользователя в зарегистрированном медицинском учреждении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10A114C-6709-4A14-A9D7-7F9370046968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chemeClr val="accent5"/>
                </a:solidFill>
              </a:rPr>
              <a:t>слайд</a:t>
            </a:r>
            <a:r>
              <a:rPr lang="pt-PT" sz="1000" dirty="0">
                <a:solidFill>
                  <a:schemeClr val="accent5"/>
                </a:solidFill>
              </a:rPr>
              <a:t> 7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83B334FE-13ED-4838-A9C6-2971BE092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91632914-15D3-4474-BCFA-146AE6BA4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9830045-AFDE-4576-AFF2-12674A266E6E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зарегистрировать Ваше медицинское учреждение и одного из его сотрудников в качестве местного координатора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CE07EE7-22B7-4C6B-9B16-FBAB4758FE9D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местному координатору/ пользователю войти в личный кабинет его медицинского учреждения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098C74-E10E-4D1E-B5F2-5733BEB05FE6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az-Cyrl-AZ" sz="1200" dirty="0">
                <a:solidFill>
                  <a:schemeClr val="bg1"/>
                </a:solidFill>
              </a:rPr>
              <a:t>Как зарегистрировать нового пациента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34E22BC-B53F-48CB-9110-C04CC3367535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информационной панели для отслеживания показателей Вашего медицинского учреждения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737F714-D116-4E4F-8560-A8471AECD9CD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Как использовать функцию «загрузить», 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 скачать отчеты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C576CF5-E380-4D7A-9414-95941A2E8D46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/>
              <a:t>Отслеживание тенденций качества оказания помощи больным с ОНМК</a:t>
            </a:r>
            <a:r>
              <a:rPr lang="en-GB" sz="1200" dirty="0"/>
              <a:t>t</a:t>
            </a:r>
            <a:endParaRPr lang="pt-PT" sz="1100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4188807-090D-4896-A212-BDA7862BFA2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Использование RES-Q для получения наград WSO/ ESO Angels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10882FF-E1C4-43AC-AB65-DDED37DA4714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RES-Q политика использования обмена и конфиденциальности данных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6E56C22-F46A-475B-875A-DD967ACA1E7A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RES-Q </a:t>
            </a:r>
            <a:r>
              <a:rPr lang="az-Cyrl-AZ" sz="1200" dirty="0">
                <a:solidFill>
                  <a:schemeClr val="bg1"/>
                </a:solidFill>
              </a:rPr>
              <a:t>команда и контакты 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329E3F0-B4DF-4219-9824-FBCE18E3B38E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4-5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DB721066-BFA3-4192-84EB-A9AAB15C5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AD3EC277-E279-48C4-AE76-5A0B35FC3F22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9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AB9FF796-6B75-4500-8D46-0183F609C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585F073B-4099-4776-B504-C47F9DC0828C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6000" rtlCol="0" anchor="ctr" anchorCtr="0"/>
          <a:lstStyle/>
          <a:p>
            <a:pPr algn="l"/>
            <a:r>
              <a:rPr lang="ru-RU" sz="1000" dirty="0">
                <a:solidFill>
                  <a:srgbClr val="BFBFBF"/>
                </a:solidFill>
              </a:rPr>
              <a:t>слайды</a:t>
            </a:r>
            <a:r>
              <a:rPr lang="en-GB" sz="1000" dirty="0">
                <a:solidFill>
                  <a:srgbClr val="BFBFBF"/>
                </a:solidFill>
              </a:rPr>
              <a:t>t</a:t>
            </a:r>
            <a:r>
              <a:rPr lang="pt-PT" sz="1000" dirty="0">
                <a:solidFill>
                  <a:srgbClr val="BFBFBF"/>
                </a:solidFill>
              </a:rPr>
              <a:t> 11-13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63BA8996-84BF-4D52-8734-31BB1D330F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3AC481DC-1ED0-4668-ACA8-FD82AED8E4E8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15-18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0183824F-4CC9-4266-97EC-2401D58E1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B3E68E73-4151-46B6-AE2A-BD73E3E27F50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20-22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980FC3CA-FE48-4DFB-B679-12F376C0F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E392D17C-4CD5-4FE7-A7A4-FC4546746551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24-25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004A4CB1-E24C-448A-B021-09CB5F235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DFD0AECD-A2ED-4CD6-ADBD-F559C931B8F6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27-30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41DB31CD-4BD0-4CBC-A004-D1923DAA6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BBE7DE1B-983A-44B0-9A57-8007AC61D3FA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слайды</a:t>
            </a:r>
            <a:r>
              <a:rPr lang="pt-PT" sz="1000" dirty="0">
                <a:solidFill>
                  <a:srgbClr val="BFBFBF"/>
                </a:solidFill>
              </a:rPr>
              <a:t> 32-34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0FFE1E5F-6246-4BC5-B37D-17ECBBFC1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02DB766D-8275-4769-BD99-9291603D5960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az-Cyrl-AZ" sz="1000" dirty="0">
                <a:solidFill>
                  <a:srgbClr val="BFBFBF"/>
                </a:solidFill>
              </a:rPr>
              <a:t>слайд</a:t>
            </a:r>
            <a:r>
              <a:rPr lang="pt-PT" sz="1000" dirty="0">
                <a:solidFill>
                  <a:srgbClr val="BFBFBF"/>
                </a:solidFill>
              </a:rPr>
              <a:t> 36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D428ED22-2099-44A9-A398-9AB7CEDCC0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ECB730DF-D4C9-4DDF-BA33-BDA4243DF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FF9B7931-4EC8-4A22-8D05-9D6DBE4E0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9C1D47DD-A3BF-44EB-A19F-E04F00800D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9DDC3408-A75B-41C6-96D2-9600813174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6CF16AFD-CDFB-4127-BA72-05F96F5E63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102" name="Graphic 54">
            <a:extLst>
              <a:ext uri="{FF2B5EF4-FFF2-40B4-BE49-F238E27FC236}">
                <a16:creationId xmlns:a16="http://schemas.microsoft.com/office/drawing/2014/main" id="{CBDCF0E4-D0E7-4BFF-8E65-CC7C6D413C3C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FE360F-47C3-4345-8E52-A55717CDDF97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104" name="Graphic 57">
              <a:extLst>
                <a:ext uri="{FF2B5EF4-FFF2-40B4-BE49-F238E27FC236}">
                  <a16:creationId xmlns:a16="http://schemas.microsoft.com/office/drawing/2014/main" id="{2F83F80E-35AB-4236-8246-9E7B943B98CB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105" name="Graphic 57">
              <a:extLst>
                <a:ext uri="{FF2B5EF4-FFF2-40B4-BE49-F238E27FC236}">
                  <a16:creationId xmlns:a16="http://schemas.microsoft.com/office/drawing/2014/main" id="{0F916B12-CDB0-45E6-989A-0F7C04AE723D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106" name="Graphic 59">
            <a:extLst>
              <a:ext uri="{FF2B5EF4-FFF2-40B4-BE49-F238E27FC236}">
                <a16:creationId xmlns:a16="http://schemas.microsoft.com/office/drawing/2014/main" id="{CF5D9321-3A12-4736-8D6E-02E592977244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107" name="Graphic 61">
            <a:extLst>
              <a:ext uri="{FF2B5EF4-FFF2-40B4-BE49-F238E27FC236}">
                <a16:creationId xmlns:a16="http://schemas.microsoft.com/office/drawing/2014/main" id="{178B7F84-DE6E-4DC3-B381-F687241C1673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6" name="Rectangle 45">
            <a:hlinkClick r:id="rId19" action="ppaction://hlinksldjump"/>
            <a:extLst>
              <a:ext uri="{FF2B5EF4-FFF2-40B4-BE49-F238E27FC236}">
                <a16:creationId xmlns:a16="http://schemas.microsoft.com/office/drawing/2014/main" id="{21DF62DC-209E-4C17-9CD9-E477AFAF92AE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7" name="Rectangle 46">
            <a:hlinkClick r:id="rId20" action="ppaction://hlinksldjump"/>
            <a:extLst>
              <a:ext uri="{FF2B5EF4-FFF2-40B4-BE49-F238E27FC236}">
                <a16:creationId xmlns:a16="http://schemas.microsoft.com/office/drawing/2014/main" id="{D48C0196-C3C8-4854-BCA4-AE93594098FE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9" name="Rectangle 48">
            <a:hlinkClick r:id="rId21" action="ppaction://hlinksldjump"/>
            <a:extLst>
              <a:ext uri="{FF2B5EF4-FFF2-40B4-BE49-F238E27FC236}">
                <a16:creationId xmlns:a16="http://schemas.microsoft.com/office/drawing/2014/main" id="{9E52FFE2-0FE1-4A2C-B552-09E3BD0A22F6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0" name="Rectangle 49">
            <a:hlinkClick r:id="rId22" action="ppaction://hlinksldjump"/>
            <a:extLst>
              <a:ext uri="{FF2B5EF4-FFF2-40B4-BE49-F238E27FC236}">
                <a16:creationId xmlns:a16="http://schemas.microsoft.com/office/drawing/2014/main" id="{3488A99E-83B4-4AB6-99A1-B8B301144D5B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DDE84FE4-48AD-4B71-84F7-061AF83026B6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4" name="Rectangle 53">
            <a:hlinkClick r:id="rId24" action="ppaction://hlinksldjump"/>
            <a:extLst>
              <a:ext uri="{FF2B5EF4-FFF2-40B4-BE49-F238E27FC236}">
                <a16:creationId xmlns:a16="http://schemas.microsoft.com/office/drawing/2014/main" id="{5D8C7460-8192-4A50-AAEB-BCE93FB72B2D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56" name="Rectangle 55">
            <a:hlinkClick r:id="rId25" action="ppaction://hlinksldjump"/>
            <a:extLst>
              <a:ext uri="{FF2B5EF4-FFF2-40B4-BE49-F238E27FC236}">
                <a16:creationId xmlns:a16="http://schemas.microsoft.com/office/drawing/2014/main" id="{B130E39D-505D-493C-B3DA-B060E15E6BE0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7" name="Rectangle 56">
            <a:hlinkClick r:id="rId26" action="ppaction://hlinksldjump"/>
            <a:extLst>
              <a:ext uri="{FF2B5EF4-FFF2-40B4-BE49-F238E27FC236}">
                <a16:creationId xmlns:a16="http://schemas.microsoft.com/office/drawing/2014/main" id="{7E7B0481-825E-491B-AC92-93FD2DD9FA13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9" name="Rectangle 58">
            <a:hlinkClick r:id="rId27" action="ppaction://hlinksldjump"/>
            <a:extLst>
              <a:ext uri="{FF2B5EF4-FFF2-40B4-BE49-F238E27FC236}">
                <a16:creationId xmlns:a16="http://schemas.microsoft.com/office/drawing/2014/main" id="{F02D4E2C-C3A5-42DD-BEDC-E5D6E4DCFAFE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8" action="ppaction://hlinksldjump"/>
            <a:extLst>
              <a:ext uri="{FF2B5EF4-FFF2-40B4-BE49-F238E27FC236}">
                <a16:creationId xmlns:a16="http://schemas.microsoft.com/office/drawing/2014/main" id="{76E346D4-1DF1-465B-97D3-E9AA0BD469BF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8112113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95CA43-959B-4D49-97A5-80A03291C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4"/>
          <a:stretch/>
        </p:blipFill>
        <p:spPr>
          <a:xfrm>
            <a:off x="9212574" y="3954336"/>
            <a:ext cx="2574000" cy="1968451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5485D1-D87F-4B57-971D-DE77690F4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5" t="8261" r="20507" b="25782"/>
          <a:stretch/>
        </p:blipFill>
        <p:spPr>
          <a:xfrm>
            <a:off x="9212574" y="2509188"/>
            <a:ext cx="2572521" cy="144484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зарегистрировать пользователя в зарегистрированном медицинском учреждении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3" y="1503733"/>
            <a:ext cx="4228608" cy="2160000"/>
          </a:xfrm>
          <a:prstGeom prst="rect">
            <a:avLst/>
          </a:prstGeom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E1EEC1-AB78-41F5-A9F0-87F5F096E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5" r="1575"/>
          <a:stretch/>
        </p:blipFill>
        <p:spPr>
          <a:xfrm>
            <a:off x="4859468" y="1503733"/>
            <a:ext cx="4228608" cy="216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3" y="3854422"/>
            <a:ext cx="1806361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Cyrl-AZ" sz="1400" dirty="0">
                <a:solidFill>
                  <a:schemeClr val="bg1"/>
                </a:solidFill>
              </a:rPr>
              <a:t>Нажмите Принять участие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0EB85-05AD-4B90-80DC-F2C6632C7361}"/>
              </a:ext>
            </a:extLst>
          </p:cNvPr>
          <p:cNvSpPr/>
          <p:nvPr/>
        </p:nvSpPr>
        <p:spPr>
          <a:xfrm>
            <a:off x="5016585" y="3854422"/>
            <a:ext cx="2232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Нажмите зарегистрировать пользователя </a:t>
            </a:r>
            <a:r>
              <a:rPr lang="en-IN" sz="1400" dirty="0">
                <a:solidFill>
                  <a:schemeClr val="bg1"/>
                </a:solidFill>
              </a:rPr>
              <a:t>RES-Q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408064" y="1845630"/>
            <a:ext cx="1335136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D3D1DA-3F44-48FA-AA37-310A759FF9E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132585" y="1845630"/>
            <a:ext cx="1116000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71B8D924-380A-47C1-9150-AFA158E7CC3A}"/>
              </a:ext>
            </a:extLst>
          </p:cNvPr>
          <p:cNvSpPr/>
          <p:nvPr/>
        </p:nvSpPr>
        <p:spPr>
          <a:xfrm>
            <a:off x="9938083" y="4055715"/>
            <a:ext cx="330391" cy="17280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86C5E4-F534-4608-9059-A97E61DEE84E}"/>
              </a:ext>
            </a:extLst>
          </p:cNvPr>
          <p:cNvSpPr/>
          <p:nvPr/>
        </p:nvSpPr>
        <p:spPr>
          <a:xfrm>
            <a:off x="8888135" y="4362261"/>
            <a:ext cx="1080000" cy="1114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Введите свои учетные данные, выберите страну и больницу, Отправить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9639482" y="1500660"/>
            <a:ext cx="1790957" cy="9495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Установите флажок и нажмите ДАЛЕЕ</a:t>
            </a:r>
            <a:endParaRPr lang="en-US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9638003" y="2450245"/>
            <a:ext cx="896958" cy="1252091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506FB5-1F13-4F9F-92B1-FC6A7D173754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10534961" y="2450245"/>
            <a:ext cx="838806" cy="135378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52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1" grpId="0" animBg="1"/>
      <p:bldP spid="32" grpId="0" animBg="1"/>
      <p:bldP spid="37" grpId="0" animBg="1"/>
    </p:bldLst>
  </p:timing>
</p:sld>
</file>

<file path=ppt/theme/theme1.xml><?xml version="1.0" encoding="utf-8"?>
<a:theme xmlns:a="http://schemas.openxmlformats.org/drawingml/2006/main" name="RES-Q Option 2">
  <a:themeElements>
    <a:clrScheme name="RES-Q">
      <a:dk1>
        <a:srgbClr val="484848"/>
      </a:dk1>
      <a:lt1>
        <a:srgbClr val="FFFFFF"/>
      </a:lt1>
      <a:dk2>
        <a:srgbClr val="2955AC"/>
      </a:dk2>
      <a:lt2>
        <a:srgbClr val="F3F3F3"/>
      </a:lt2>
      <a:accent1>
        <a:srgbClr val="2955AC"/>
      </a:accent1>
      <a:accent2>
        <a:srgbClr val="70C6E0"/>
      </a:accent2>
      <a:accent3>
        <a:srgbClr val="D9F0F7"/>
      </a:accent3>
      <a:accent4>
        <a:srgbClr val="5CB85C"/>
      </a:accent4>
      <a:accent5>
        <a:srgbClr val="D9534F"/>
      </a:accent5>
      <a:accent6>
        <a:srgbClr val="484848"/>
      </a:accent6>
      <a:hlink>
        <a:srgbClr val="D9534F"/>
      </a:hlink>
      <a:folHlink>
        <a:srgbClr val="4848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 anchorCtr="0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5"/>
          </a:solidFill>
          <a:tailEnd type="oval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A6DE1258-39A2-2945-9072-8BE7ECCDA81F}" vid="{B8DDE78A-610C-3E43-B28E-6C810C23E004}"/>
    </a:ext>
  </a:extLst>
</a:theme>
</file>

<file path=ppt/theme/theme2.xml><?xml version="1.0" encoding="utf-8"?>
<a:theme xmlns:a="http://schemas.openxmlformats.org/drawingml/2006/main" name="Office Theme">
  <a:themeElements>
    <a:clrScheme name="IQVIA">
      <a:dk1>
        <a:srgbClr val="2B3A42"/>
      </a:dk1>
      <a:lt1>
        <a:sysClr val="window" lastClr="FFFFFF"/>
      </a:lt1>
      <a:dk2>
        <a:srgbClr val="005587"/>
      </a:dk2>
      <a:lt2>
        <a:srgbClr val="00A3E0"/>
      </a:lt2>
      <a:accent1>
        <a:srgbClr val="FE8A12"/>
      </a:accent1>
      <a:accent2>
        <a:srgbClr val="43B02A"/>
      </a:accent2>
      <a:accent3>
        <a:srgbClr val="027223"/>
      </a:accent3>
      <a:accent4>
        <a:srgbClr val="00C7B1"/>
      </a:accent4>
      <a:accent5>
        <a:srgbClr val="FFD100"/>
      </a:accent5>
      <a:accent6>
        <a:srgbClr val="3F5765"/>
      </a:accent6>
      <a:hlink>
        <a:srgbClr val="2B3A42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IQVIA">
      <a:dk1>
        <a:srgbClr val="2B3A42"/>
      </a:dk1>
      <a:lt1>
        <a:sysClr val="window" lastClr="FFFFFF"/>
      </a:lt1>
      <a:dk2>
        <a:srgbClr val="005587"/>
      </a:dk2>
      <a:lt2>
        <a:srgbClr val="00A3E0"/>
      </a:lt2>
      <a:accent1>
        <a:srgbClr val="FE8A12"/>
      </a:accent1>
      <a:accent2>
        <a:srgbClr val="43B02A"/>
      </a:accent2>
      <a:accent3>
        <a:srgbClr val="027223"/>
      </a:accent3>
      <a:accent4>
        <a:srgbClr val="00C7B1"/>
      </a:accent4>
      <a:accent5>
        <a:srgbClr val="FFD100"/>
      </a:accent5>
      <a:accent6>
        <a:srgbClr val="3F5765"/>
      </a:accent6>
      <a:hlink>
        <a:srgbClr val="2B3A42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369</TotalTime>
  <Words>4915</Words>
  <Application>Microsoft Macintosh PowerPoint</Application>
  <PresentationFormat>Widescreen</PresentationFormat>
  <Paragraphs>590</Paragraphs>
  <Slides>39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Narrow</vt:lpstr>
      <vt:lpstr>Calibri</vt:lpstr>
      <vt:lpstr>Wingdings</vt:lpstr>
      <vt:lpstr>RES-Q Option 2</vt:lpstr>
      <vt:lpstr>Руководство Пользователя</vt:lpstr>
      <vt:lpstr>Цель презентации</vt:lpstr>
      <vt:lpstr>Регистр качества медицинской помощи при инсульте (RES-Q): функциональные возможности</vt:lpstr>
      <vt:lpstr>Регистр качества медицинской помощи при инсульте (RES-Q): функциональные возможности</vt:lpstr>
      <vt:lpstr>Регистр качества медицинской помощи при инсульте (RES-Q): функциональные возможности</vt:lpstr>
      <vt:lpstr>Определение, кто такой местный координатор и пользователь</vt:lpstr>
      <vt:lpstr>4 простых шага как зарегистрироваться как пользователь медицинского учреждения и как местный координатор</vt:lpstr>
      <vt:lpstr>Регистр качества медицинской помощи при инсульте (RES-Q): функциональные возможности</vt:lpstr>
      <vt:lpstr>Как зарегистрировать пользователя в зарегистрированном медицинском учреждении</vt:lpstr>
      <vt:lpstr>Регистр качества медицинской помощи при инсульте (RES-Q): функциональные возможности</vt:lpstr>
      <vt:lpstr>Как войти в личный кабинет Вашего медицинского учреждения используя профиль местного координатора или пользователя</vt:lpstr>
      <vt:lpstr>Регистр качества медицинской помощи при инсульте (RES-Q): функциональные возможности</vt:lpstr>
      <vt:lpstr>Как добавить нового пациента</vt:lpstr>
      <vt:lpstr>Вы можете выбрать из двух форм для отслеживания</vt:lpstr>
      <vt:lpstr>Начните вводить информацию о пациенте в форму</vt:lpstr>
      <vt:lpstr>Регистр качества медицинской помощи при инсульте (RES-Q): функциональные возможности</vt:lpstr>
      <vt:lpstr>Использование информационной панели для отслеживания показателей Вашего медицинского учреждения</vt:lpstr>
      <vt:lpstr>Использование информационной панели для отслеживания показателей Вашего медицинского учреждения</vt:lpstr>
      <vt:lpstr>PowerPoint Presentation</vt:lpstr>
      <vt:lpstr>PowerPoint Presentation</vt:lpstr>
      <vt:lpstr>Регистр качества медицинской помощи при инсульте (RES-Q): функциональные возможности</vt:lpstr>
      <vt:lpstr>Как скачать отчеты по Вашему медицинскому учреждению</vt:lpstr>
      <vt:lpstr>RES-Q предлагает больницам простую загрузку готовых отчетов в 3-х форматах Excel, PowerPoint и необработанные данные</vt:lpstr>
      <vt:lpstr>Excel, PowerPoint и необработанные данные в форме ежеквартального, полугодового и годового отчета </vt:lpstr>
      <vt:lpstr>Регистр качества медицинской помощи при инсульте (RES-Q): функциональные возможности</vt:lpstr>
      <vt:lpstr>RES-Q динамические метрики, обновляемые каждый час Каждый может просмотреть эти данные на главной странице сайта RES-Q</vt:lpstr>
      <vt:lpstr>Вы можете отслеживать ежеквартальные тенденции и видеть прогресс по ключевым параметрам </vt:lpstr>
      <vt:lpstr>Регистр качества медицинской помощи при инсульте (RES-Q): функциональные возможности</vt:lpstr>
      <vt:lpstr>Использование RES-Q для получения наград WSO/ ESO Angels</vt:lpstr>
      <vt:lpstr>Информационная панель сайта с критериями награждения WSO/ ESO Angels, обновляется ежечасно</vt:lpstr>
      <vt:lpstr>Как работает процесс награждения </vt:lpstr>
      <vt:lpstr>Участие в регистре RES-Q позволяет быть участником в ежеквартальных наградах WSO/ ESO angels, которые вручаются соответствующим медицинским учреждениям за выдающиеся достижения в лечении инсульта</vt:lpstr>
      <vt:lpstr>Регистр качества медицинской помощи при инсульте (RES-Q): функциональные возможности</vt:lpstr>
      <vt:lpstr>Политика использования обмена и конфиденциальности данных</vt:lpstr>
      <vt:lpstr>Доступ третьим лицам </vt:lpstr>
      <vt:lpstr>RES-Q охват данных - Методология</vt:lpstr>
      <vt:lpstr>Регистр качества медицинской помощи при инсульте (RES-Q): функциональные возможности</vt:lpstr>
      <vt:lpstr>Основная команда RES-Q находится в Международном центре клинических исследований при университетской больнице Святой Анны, Брно, Чехия</vt:lpstr>
      <vt:lpstr>Позвольте нам помочь Вам усовершенствовать качество оказания помощи больным с ОНМК с помощью RES-Q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SEDANI, RUPAL</dc:creator>
  <cp:lastModifiedBy>Teigan Harbour</cp:lastModifiedBy>
  <cp:revision>343</cp:revision>
  <cp:lastPrinted>2019-08-20T20:33:24Z</cp:lastPrinted>
  <dcterms:created xsi:type="dcterms:W3CDTF">2021-03-31T14:06:35Z</dcterms:created>
  <dcterms:modified xsi:type="dcterms:W3CDTF">2021-06-09T08:53:29Z</dcterms:modified>
</cp:coreProperties>
</file>