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251" r:id="rId1"/>
  </p:sldMasterIdLst>
  <p:notesMasterIdLst>
    <p:notesMasterId r:id="rId40"/>
  </p:notesMasterIdLst>
  <p:handoutMasterIdLst>
    <p:handoutMasterId r:id="rId41"/>
  </p:handoutMasterIdLst>
  <p:sldIdLst>
    <p:sldId id="792" r:id="rId2"/>
    <p:sldId id="960" r:id="rId3"/>
    <p:sldId id="793" r:id="rId4"/>
    <p:sldId id="795" r:id="rId5"/>
    <p:sldId id="794" r:id="rId6"/>
    <p:sldId id="796" r:id="rId7"/>
    <p:sldId id="797" r:id="rId8"/>
    <p:sldId id="798" r:id="rId9"/>
    <p:sldId id="799" r:id="rId10"/>
    <p:sldId id="800" r:id="rId11"/>
    <p:sldId id="801" r:id="rId12"/>
    <p:sldId id="802" r:id="rId13"/>
    <p:sldId id="803" r:id="rId14"/>
    <p:sldId id="804" r:id="rId15"/>
    <p:sldId id="805" r:id="rId16"/>
    <p:sldId id="806" r:id="rId17"/>
    <p:sldId id="807" r:id="rId18"/>
    <p:sldId id="808" r:id="rId19"/>
    <p:sldId id="809" r:id="rId20"/>
    <p:sldId id="810" r:id="rId21"/>
    <p:sldId id="811" r:id="rId22"/>
    <p:sldId id="812" r:id="rId23"/>
    <p:sldId id="813" r:id="rId24"/>
    <p:sldId id="814" r:id="rId25"/>
    <p:sldId id="815" r:id="rId26"/>
    <p:sldId id="816" r:id="rId27"/>
    <p:sldId id="817" r:id="rId28"/>
    <p:sldId id="818" r:id="rId29"/>
    <p:sldId id="819" r:id="rId30"/>
    <p:sldId id="820" r:id="rId31"/>
    <p:sldId id="962" r:id="rId32"/>
    <p:sldId id="822" r:id="rId33"/>
    <p:sldId id="823" r:id="rId34"/>
    <p:sldId id="824" r:id="rId35"/>
    <p:sldId id="825" r:id="rId36"/>
    <p:sldId id="826" r:id="rId37"/>
    <p:sldId id="827" r:id="rId38"/>
    <p:sldId id="828" r:id="rId39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3" userDrawn="1">
          <p15:clr>
            <a:srgbClr val="A4A3A4"/>
          </p15:clr>
        </p15:guide>
        <p15:guide id="2" pos="311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orient="horz" pos="5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9194"/>
    <a:srgbClr val="BFBFBF"/>
    <a:srgbClr val="DADADA"/>
    <a:srgbClr val="4E4F50"/>
    <a:srgbClr val="9A6A33"/>
    <a:srgbClr val="F2F2F2"/>
    <a:srgbClr val="484848"/>
    <a:srgbClr val="E7E7E7"/>
    <a:srgbClr val="D9534F"/>
    <a:srgbClr val="5CB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68" autoAdjust="0"/>
    <p:restoredTop sz="95169" autoAdjust="0"/>
  </p:normalViewPr>
  <p:slideViewPr>
    <p:cSldViewPr snapToGrid="0">
      <p:cViewPr>
        <p:scale>
          <a:sx n="90" d="100"/>
          <a:sy n="90" d="100"/>
        </p:scale>
        <p:origin x="320" y="1464"/>
      </p:cViewPr>
      <p:guideLst>
        <p:guide orient="horz" pos="943"/>
        <p:guide pos="311"/>
        <p:guide pos="3840"/>
        <p:guide orient="horz" pos="5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90" d="100"/>
          <a:sy n="90" d="100"/>
        </p:scale>
        <p:origin x="1649" y="-53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B5CA3-86B9-44AF-997A-F368F4B85BC8}" type="doc">
      <dgm:prSet loTypeId="urn:microsoft.com/office/officeart/2005/8/layout/cycle5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800596D-F4EA-464D-9FD0-88F02E912F81}">
      <dgm:prSet phldrT="[Text]" custT="1"/>
      <dgm:spPr/>
      <dgm:t>
        <a:bodyPr/>
        <a:lstStyle/>
        <a:p>
          <a:r>
            <a:rPr lang="pt-PT" sz="900" dirty="0">
              <a:latin typeface="Arial Narrow" panose="020B0606020202030204" pitchFamily="34" charset="0"/>
            </a:rPr>
            <a:t>Anúncio trimestral dos Prémios </a:t>
          </a:r>
          <a:r>
            <a:rPr lang="en-IN" sz="900" dirty="0">
              <a:latin typeface="Arial Narrow" panose="020B0606020202030204" pitchFamily="34" charset="0"/>
            </a:rPr>
            <a:t> WSO/ ESO angels Award</a:t>
          </a:r>
          <a:endParaRPr lang="es-ES" sz="900" dirty="0">
            <a:latin typeface="Arial Narrow" panose="020B0606020202030204" pitchFamily="34" charset="0"/>
          </a:endParaRPr>
        </a:p>
      </dgm:t>
    </dgm:pt>
    <dgm:pt modelId="{0709165C-8C7F-4DE6-B2FF-43EDAF59E243}" type="parTrans" cxnId="{BC9D334E-9D89-4977-B615-46ADCDD87ACD}">
      <dgm:prSet/>
      <dgm:spPr/>
      <dgm:t>
        <a:bodyPr/>
        <a:lstStyle/>
        <a:p>
          <a:endParaRPr lang="en-US"/>
        </a:p>
      </dgm:t>
    </dgm:pt>
    <dgm:pt modelId="{004D96C9-E723-4E76-9B18-B5684E017C0A}" type="sibTrans" cxnId="{BC9D334E-9D89-4977-B615-46ADCDD87ACD}">
      <dgm:prSet/>
      <dgm:spPr/>
      <dgm:t>
        <a:bodyPr/>
        <a:lstStyle/>
        <a:p>
          <a:endParaRPr lang="en-US"/>
        </a:p>
      </dgm:t>
    </dgm:pt>
    <dgm:pt modelId="{53847C4A-4935-44F8-BA3D-ED480E25A285}">
      <dgm:prSet phldrT="[Text]" custT="1"/>
      <dgm:spPr/>
      <dgm:t>
        <a:bodyPr/>
        <a:lstStyle/>
        <a:p>
          <a:r>
            <a:rPr lang="pt-PT" sz="900" dirty="0">
              <a:latin typeface="Arial Narrow" panose="020B0606020202030204" pitchFamily="34" charset="0"/>
            </a:rPr>
            <a:t>O hospital monitoriza e introduz dados no RES-Q de forma contínua</a:t>
          </a:r>
          <a:endParaRPr lang="es-ES" sz="900" dirty="0">
            <a:latin typeface="Arial Narrow" panose="020B0606020202030204" pitchFamily="34" charset="0"/>
          </a:endParaRPr>
        </a:p>
      </dgm:t>
    </dgm:pt>
    <dgm:pt modelId="{E2F8E469-9C2E-493C-B1BF-DFBEED1FE2C7}" type="parTrans" cxnId="{7ED47E2C-CA7F-4951-9959-ACD7BCF7F74D}">
      <dgm:prSet/>
      <dgm:spPr/>
      <dgm:t>
        <a:bodyPr/>
        <a:lstStyle/>
        <a:p>
          <a:endParaRPr lang="en-US"/>
        </a:p>
      </dgm:t>
    </dgm:pt>
    <dgm:pt modelId="{2ADD8A86-9FB7-4C27-9474-7F54AFB2909C}" type="sibTrans" cxnId="{7ED47E2C-CA7F-4951-9959-ACD7BCF7F74D}">
      <dgm:prSet/>
      <dgm:spPr/>
      <dgm:t>
        <a:bodyPr/>
        <a:lstStyle/>
        <a:p>
          <a:endParaRPr lang="en-US"/>
        </a:p>
      </dgm:t>
    </dgm:pt>
    <dgm:pt modelId="{62B100F1-F8FD-4AF3-A71C-FE2AD0C2D049}">
      <dgm:prSet phldrT="[Text]" custT="1"/>
      <dgm:spPr/>
      <dgm:t>
        <a:bodyPr/>
        <a:lstStyle/>
        <a:p>
          <a:r>
            <a:rPr lang="pt-PT" sz="900" dirty="0">
              <a:latin typeface="Arial Narrow" panose="020B0606020202030204" pitchFamily="34" charset="0"/>
            </a:rPr>
            <a:t>Os dados são armazenados automaticamente na base de dados RES-Q com </a:t>
          </a:r>
          <a:r>
            <a:rPr lang="pt-PT" sz="900" i="1" dirty="0">
              <a:latin typeface="Arial Narrow" panose="020B0606020202030204" pitchFamily="34" charset="0"/>
            </a:rPr>
            <a:t>dashboards</a:t>
          </a:r>
          <a:r>
            <a:rPr lang="pt-PT" sz="900" dirty="0">
              <a:latin typeface="Arial Narrow" panose="020B0606020202030204" pitchFamily="34" charset="0"/>
            </a:rPr>
            <a:t> em tempo real</a:t>
          </a:r>
          <a:endParaRPr lang="es-ES" sz="900" dirty="0">
            <a:latin typeface="Arial Narrow" panose="020B0606020202030204" pitchFamily="34" charset="0"/>
          </a:endParaRPr>
        </a:p>
      </dgm:t>
    </dgm:pt>
    <dgm:pt modelId="{2133C086-34D9-4D6A-993A-2D9A892CC932}" type="parTrans" cxnId="{DA170B51-D57A-44C8-94A6-50D166643D6C}">
      <dgm:prSet/>
      <dgm:spPr/>
      <dgm:t>
        <a:bodyPr/>
        <a:lstStyle/>
        <a:p>
          <a:endParaRPr lang="en-US"/>
        </a:p>
      </dgm:t>
    </dgm:pt>
    <dgm:pt modelId="{5C3047D8-E152-4E48-AD2F-4B6C106D6F1E}" type="sibTrans" cxnId="{DA170B51-D57A-44C8-94A6-50D166643D6C}">
      <dgm:prSet/>
      <dgm:spPr/>
      <dgm:t>
        <a:bodyPr/>
        <a:lstStyle/>
        <a:p>
          <a:endParaRPr lang="en-US"/>
        </a:p>
      </dgm:t>
    </dgm:pt>
    <dgm:pt modelId="{5080FB47-47FC-4A7F-B812-ED33EF4036DE}">
      <dgm:prSet phldrT="[Text]" custT="1"/>
      <dgm:spPr/>
      <dgm:t>
        <a:bodyPr/>
        <a:lstStyle/>
        <a:p>
          <a:r>
            <a:rPr lang="pt-PT" sz="900" dirty="0">
              <a:latin typeface="Arial Narrow" panose="020B0606020202030204" pitchFamily="34" charset="0"/>
            </a:rPr>
            <a:t>Portal de prémios atualizado no final de cada trimestre &amp; notificado à CN</a:t>
          </a:r>
          <a:endParaRPr lang="es-ES" sz="900" dirty="0">
            <a:latin typeface="Arial Narrow" panose="020B0606020202030204" pitchFamily="34" charset="0"/>
          </a:endParaRPr>
        </a:p>
      </dgm:t>
    </dgm:pt>
    <dgm:pt modelId="{65363B65-5D71-47B3-B45F-C1F97EEFE163}" type="parTrans" cxnId="{C2690F56-E8AD-4228-AC6F-C929C2CDC37F}">
      <dgm:prSet/>
      <dgm:spPr/>
      <dgm:t>
        <a:bodyPr/>
        <a:lstStyle/>
        <a:p>
          <a:endParaRPr lang="en-US"/>
        </a:p>
      </dgm:t>
    </dgm:pt>
    <dgm:pt modelId="{DA785259-706B-4217-A6D6-E41976C415A4}" type="sibTrans" cxnId="{C2690F56-E8AD-4228-AC6F-C929C2CDC37F}">
      <dgm:prSet/>
      <dgm:spPr/>
      <dgm:t>
        <a:bodyPr/>
        <a:lstStyle/>
        <a:p>
          <a:endParaRPr lang="en-US"/>
        </a:p>
      </dgm:t>
    </dgm:pt>
    <dgm:pt modelId="{1771A94D-E76E-401A-9086-73B61B79266C}">
      <dgm:prSet phldrT="[Text]"/>
      <dgm:spPr/>
      <dgm:t>
        <a:bodyPr/>
        <a:lstStyle/>
        <a:p>
          <a:r>
            <a:rPr lang="pt-PT" dirty="0">
              <a:latin typeface="Arial Narrow" panose="020B0606020202030204" pitchFamily="34" charset="0"/>
            </a:rPr>
            <a:t>Os coordenadores nacionais RES-Q validam &amp; aprovam</a:t>
          </a:r>
          <a:endParaRPr lang="es-ES" dirty="0">
            <a:latin typeface="Arial Narrow" panose="020B0606020202030204" pitchFamily="34" charset="0"/>
          </a:endParaRPr>
        </a:p>
      </dgm:t>
    </dgm:pt>
    <dgm:pt modelId="{533E7BEC-0F00-42C2-94D6-641339562D56}" type="parTrans" cxnId="{FC7AEC65-B7E3-4722-813B-308C8A1320E9}">
      <dgm:prSet/>
      <dgm:spPr/>
      <dgm:t>
        <a:bodyPr/>
        <a:lstStyle/>
        <a:p>
          <a:endParaRPr lang="en-US"/>
        </a:p>
      </dgm:t>
    </dgm:pt>
    <dgm:pt modelId="{5344AC63-1070-4317-ADAD-13705DEA9177}" type="sibTrans" cxnId="{FC7AEC65-B7E3-4722-813B-308C8A1320E9}">
      <dgm:prSet/>
      <dgm:spPr/>
      <dgm:t>
        <a:bodyPr/>
        <a:lstStyle/>
        <a:p>
          <a:endParaRPr lang="en-US"/>
        </a:p>
      </dgm:t>
    </dgm:pt>
    <dgm:pt modelId="{446FF78A-147D-4567-AEE6-39A1E60E279E}">
      <dgm:prSet phldrT="[Text]" custT="1"/>
      <dgm:spPr/>
      <dgm:t>
        <a:bodyPr/>
        <a:lstStyle/>
        <a:p>
          <a:r>
            <a:rPr lang="pt-PT" sz="900" dirty="0">
              <a:latin typeface="Arial Narrow" panose="020B0606020202030204" pitchFamily="34" charset="0"/>
            </a:rPr>
            <a:t>A aprovação do CN é posteriormente enviada ao comité ESO/ WSO para aprovação final</a:t>
          </a:r>
          <a:endParaRPr lang="es-ES" sz="900" dirty="0">
            <a:latin typeface="Arial Narrow" panose="020B0606020202030204" pitchFamily="34" charset="0"/>
          </a:endParaRPr>
        </a:p>
      </dgm:t>
    </dgm:pt>
    <dgm:pt modelId="{E55BDAA7-FDA5-4ABF-9E63-B65E8BED11A3}" type="parTrans" cxnId="{B40507F4-8031-4BEA-8239-9A66401E9B21}">
      <dgm:prSet/>
      <dgm:spPr/>
      <dgm:t>
        <a:bodyPr/>
        <a:lstStyle/>
        <a:p>
          <a:endParaRPr lang="en-US"/>
        </a:p>
      </dgm:t>
    </dgm:pt>
    <dgm:pt modelId="{E19C966D-39C5-4811-AFD6-2222061FC460}" type="sibTrans" cxnId="{B40507F4-8031-4BEA-8239-9A66401E9B21}">
      <dgm:prSet/>
      <dgm:spPr/>
      <dgm:t>
        <a:bodyPr/>
        <a:lstStyle/>
        <a:p>
          <a:endParaRPr lang="en-US"/>
        </a:p>
      </dgm:t>
    </dgm:pt>
    <dgm:pt modelId="{47351931-14E4-407A-9B42-F41546E4273F}" type="pres">
      <dgm:prSet presAssocID="{FAAB5CA3-86B9-44AF-997A-F368F4B85BC8}" presName="cycle" presStyleCnt="0">
        <dgm:presLayoutVars>
          <dgm:dir/>
          <dgm:resizeHandles val="exact"/>
        </dgm:presLayoutVars>
      </dgm:prSet>
      <dgm:spPr/>
    </dgm:pt>
    <dgm:pt modelId="{C6661318-58D4-49D3-984D-06BED05478A0}" type="pres">
      <dgm:prSet presAssocID="{D800596D-F4EA-464D-9FD0-88F02E912F81}" presName="node" presStyleLbl="node1" presStyleIdx="0" presStyleCnt="6" custScaleX="128177" custScaleY="61471">
        <dgm:presLayoutVars>
          <dgm:bulletEnabled val="1"/>
        </dgm:presLayoutVars>
      </dgm:prSet>
      <dgm:spPr/>
    </dgm:pt>
    <dgm:pt modelId="{89DA506A-4403-43E5-B1E8-E1C29E700391}" type="pres">
      <dgm:prSet presAssocID="{D800596D-F4EA-464D-9FD0-88F02E912F81}" presName="spNode" presStyleCnt="0"/>
      <dgm:spPr/>
    </dgm:pt>
    <dgm:pt modelId="{40828599-4B0F-4A4C-AF02-E51435E585EF}" type="pres">
      <dgm:prSet presAssocID="{004D96C9-E723-4E76-9B18-B5684E017C0A}" presName="sibTrans" presStyleLbl="sibTrans1D1" presStyleIdx="0" presStyleCnt="6"/>
      <dgm:spPr/>
    </dgm:pt>
    <dgm:pt modelId="{EB5A9E0D-9229-4B6B-A12E-BBE9F9AE5353}" type="pres">
      <dgm:prSet presAssocID="{53847C4A-4935-44F8-BA3D-ED480E25A285}" presName="node" presStyleLbl="node1" presStyleIdx="1" presStyleCnt="6" custScaleX="145800" custScaleY="51860" custRadScaleRad="97856" custRadScaleInc="21458">
        <dgm:presLayoutVars>
          <dgm:bulletEnabled val="1"/>
        </dgm:presLayoutVars>
      </dgm:prSet>
      <dgm:spPr/>
    </dgm:pt>
    <dgm:pt modelId="{AE3ED16B-F5C5-4AA7-91FD-EB213AAABF7D}" type="pres">
      <dgm:prSet presAssocID="{53847C4A-4935-44F8-BA3D-ED480E25A285}" presName="spNode" presStyleCnt="0"/>
      <dgm:spPr/>
    </dgm:pt>
    <dgm:pt modelId="{E2F0309C-FC7C-40BE-9429-6AED01EE6111}" type="pres">
      <dgm:prSet presAssocID="{2ADD8A86-9FB7-4C27-9474-7F54AFB2909C}" presName="sibTrans" presStyleLbl="sibTrans1D1" presStyleIdx="1" presStyleCnt="6"/>
      <dgm:spPr/>
    </dgm:pt>
    <dgm:pt modelId="{65629AA3-3074-432D-A23C-9445B59AA981}" type="pres">
      <dgm:prSet presAssocID="{62B100F1-F8FD-4AF3-A71C-FE2AD0C2D049}" presName="node" presStyleLbl="node1" presStyleIdx="2" presStyleCnt="6" custScaleX="146478" custScaleY="51887">
        <dgm:presLayoutVars>
          <dgm:bulletEnabled val="1"/>
        </dgm:presLayoutVars>
      </dgm:prSet>
      <dgm:spPr/>
    </dgm:pt>
    <dgm:pt modelId="{78ABBDC0-603F-45E2-A2DD-D6CE439B90C5}" type="pres">
      <dgm:prSet presAssocID="{62B100F1-F8FD-4AF3-A71C-FE2AD0C2D049}" presName="spNode" presStyleCnt="0"/>
      <dgm:spPr/>
    </dgm:pt>
    <dgm:pt modelId="{21334D22-D292-4513-8C0D-9776E797DF5A}" type="pres">
      <dgm:prSet presAssocID="{5C3047D8-E152-4E48-AD2F-4B6C106D6F1E}" presName="sibTrans" presStyleLbl="sibTrans1D1" presStyleIdx="2" presStyleCnt="6"/>
      <dgm:spPr/>
    </dgm:pt>
    <dgm:pt modelId="{48071D7C-6E32-4EAB-81CB-B9ECEC55EACD}" type="pres">
      <dgm:prSet presAssocID="{5080FB47-47FC-4A7F-B812-ED33EF4036DE}" presName="node" presStyleLbl="node1" presStyleIdx="3" presStyleCnt="6" custScaleX="125796" custScaleY="59012">
        <dgm:presLayoutVars>
          <dgm:bulletEnabled val="1"/>
        </dgm:presLayoutVars>
      </dgm:prSet>
      <dgm:spPr/>
    </dgm:pt>
    <dgm:pt modelId="{0C9F545C-1BBB-45CC-883B-FA358786A681}" type="pres">
      <dgm:prSet presAssocID="{5080FB47-47FC-4A7F-B812-ED33EF4036DE}" presName="spNode" presStyleCnt="0"/>
      <dgm:spPr/>
    </dgm:pt>
    <dgm:pt modelId="{D19CD56A-6482-4F76-8D37-7EAA4672CC07}" type="pres">
      <dgm:prSet presAssocID="{DA785259-706B-4217-A6D6-E41976C415A4}" presName="sibTrans" presStyleLbl="sibTrans1D1" presStyleIdx="3" presStyleCnt="6"/>
      <dgm:spPr/>
    </dgm:pt>
    <dgm:pt modelId="{95630498-77DB-4450-B672-FFDA018F33F0}" type="pres">
      <dgm:prSet presAssocID="{1771A94D-E76E-401A-9086-73B61B79266C}" presName="node" presStyleLbl="node1" presStyleIdx="4" presStyleCnt="6" custScaleX="117900" custScaleY="63917">
        <dgm:presLayoutVars>
          <dgm:bulletEnabled val="1"/>
        </dgm:presLayoutVars>
      </dgm:prSet>
      <dgm:spPr/>
    </dgm:pt>
    <dgm:pt modelId="{7F692C08-515F-494A-8291-099E4B11FAF6}" type="pres">
      <dgm:prSet presAssocID="{1771A94D-E76E-401A-9086-73B61B79266C}" presName="spNode" presStyleCnt="0"/>
      <dgm:spPr/>
    </dgm:pt>
    <dgm:pt modelId="{09534C0C-A08E-455B-8606-54FB713FD906}" type="pres">
      <dgm:prSet presAssocID="{5344AC63-1070-4317-ADAD-13705DEA9177}" presName="sibTrans" presStyleLbl="sibTrans1D1" presStyleIdx="4" presStyleCnt="6"/>
      <dgm:spPr/>
    </dgm:pt>
    <dgm:pt modelId="{4E19348E-83F6-47DB-9CB0-8C54801F3D0B}" type="pres">
      <dgm:prSet presAssocID="{446FF78A-147D-4567-AEE6-39A1E60E279E}" presName="node" presStyleLbl="node1" presStyleIdx="5" presStyleCnt="6" custScaleX="124333" custScaleY="68100">
        <dgm:presLayoutVars>
          <dgm:bulletEnabled val="1"/>
        </dgm:presLayoutVars>
      </dgm:prSet>
      <dgm:spPr/>
    </dgm:pt>
    <dgm:pt modelId="{6CC55699-FC49-4D51-90C7-229F773E1A91}" type="pres">
      <dgm:prSet presAssocID="{446FF78A-147D-4567-AEE6-39A1E60E279E}" presName="spNode" presStyleCnt="0"/>
      <dgm:spPr/>
    </dgm:pt>
    <dgm:pt modelId="{5556FB01-A9E5-455D-B0B9-16B1AFA73C2C}" type="pres">
      <dgm:prSet presAssocID="{E19C966D-39C5-4811-AFD6-2222061FC460}" presName="sibTrans" presStyleLbl="sibTrans1D1" presStyleIdx="5" presStyleCnt="6"/>
      <dgm:spPr/>
    </dgm:pt>
  </dgm:ptLst>
  <dgm:cxnLst>
    <dgm:cxn modelId="{25277E04-66F2-4D51-91DB-8D6AE285F5F8}" type="presOf" srcId="{1771A94D-E76E-401A-9086-73B61B79266C}" destId="{95630498-77DB-4450-B672-FFDA018F33F0}" srcOrd="0" destOrd="0" presId="urn:microsoft.com/office/officeart/2005/8/layout/cycle5"/>
    <dgm:cxn modelId="{A75CD107-79CE-4317-8FC5-27E0D3271C76}" type="presOf" srcId="{FAAB5CA3-86B9-44AF-997A-F368F4B85BC8}" destId="{47351931-14E4-407A-9B42-F41546E4273F}" srcOrd="0" destOrd="0" presId="urn:microsoft.com/office/officeart/2005/8/layout/cycle5"/>
    <dgm:cxn modelId="{05C31513-FB02-482D-9C46-BB2EEB8C0E49}" type="presOf" srcId="{5344AC63-1070-4317-ADAD-13705DEA9177}" destId="{09534C0C-A08E-455B-8606-54FB713FD906}" srcOrd="0" destOrd="0" presId="urn:microsoft.com/office/officeart/2005/8/layout/cycle5"/>
    <dgm:cxn modelId="{7299D725-843B-4FAA-8145-82BC47D33E3C}" type="presOf" srcId="{004D96C9-E723-4E76-9B18-B5684E017C0A}" destId="{40828599-4B0F-4A4C-AF02-E51435E585EF}" srcOrd="0" destOrd="0" presId="urn:microsoft.com/office/officeart/2005/8/layout/cycle5"/>
    <dgm:cxn modelId="{7ED47E2C-CA7F-4951-9959-ACD7BCF7F74D}" srcId="{FAAB5CA3-86B9-44AF-997A-F368F4B85BC8}" destId="{53847C4A-4935-44F8-BA3D-ED480E25A285}" srcOrd="1" destOrd="0" parTransId="{E2F8E469-9C2E-493C-B1BF-DFBEED1FE2C7}" sibTransId="{2ADD8A86-9FB7-4C27-9474-7F54AFB2909C}"/>
    <dgm:cxn modelId="{B1AEAE46-63C3-4223-9F85-27F39B8F6982}" type="presOf" srcId="{DA785259-706B-4217-A6D6-E41976C415A4}" destId="{D19CD56A-6482-4F76-8D37-7EAA4672CC07}" srcOrd="0" destOrd="0" presId="urn:microsoft.com/office/officeart/2005/8/layout/cycle5"/>
    <dgm:cxn modelId="{BC9D334E-9D89-4977-B615-46ADCDD87ACD}" srcId="{FAAB5CA3-86B9-44AF-997A-F368F4B85BC8}" destId="{D800596D-F4EA-464D-9FD0-88F02E912F81}" srcOrd="0" destOrd="0" parTransId="{0709165C-8C7F-4DE6-B2FF-43EDAF59E243}" sibTransId="{004D96C9-E723-4E76-9B18-B5684E017C0A}"/>
    <dgm:cxn modelId="{E208A54E-CA52-47BD-A527-2AC90ACFF87E}" type="presOf" srcId="{446FF78A-147D-4567-AEE6-39A1E60E279E}" destId="{4E19348E-83F6-47DB-9CB0-8C54801F3D0B}" srcOrd="0" destOrd="0" presId="urn:microsoft.com/office/officeart/2005/8/layout/cycle5"/>
    <dgm:cxn modelId="{DA170B51-D57A-44C8-94A6-50D166643D6C}" srcId="{FAAB5CA3-86B9-44AF-997A-F368F4B85BC8}" destId="{62B100F1-F8FD-4AF3-A71C-FE2AD0C2D049}" srcOrd="2" destOrd="0" parTransId="{2133C086-34D9-4D6A-993A-2D9A892CC932}" sibTransId="{5C3047D8-E152-4E48-AD2F-4B6C106D6F1E}"/>
    <dgm:cxn modelId="{C2690F56-E8AD-4228-AC6F-C929C2CDC37F}" srcId="{FAAB5CA3-86B9-44AF-997A-F368F4B85BC8}" destId="{5080FB47-47FC-4A7F-B812-ED33EF4036DE}" srcOrd="3" destOrd="0" parTransId="{65363B65-5D71-47B3-B45F-C1F97EEFE163}" sibTransId="{DA785259-706B-4217-A6D6-E41976C415A4}"/>
    <dgm:cxn modelId="{FC7AEC65-B7E3-4722-813B-308C8A1320E9}" srcId="{FAAB5CA3-86B9-44AF-997A-F368F4B85BC8}" destId="{1771A94D-E76E-401A-9086-73B61B79266C}" srcOrd="4" destOrd="0" parTransId="{533E7BEC-0F00-42C2-94D6-641339562D56}" sibTransId="{5344AC63-1070-4317-ADAD-13705DEA9177}"/>
    <dgm:cxn modelId="{085C0874-470A-4390-B417-94AC57A325A4}" type="presOf" srcId="{62B100F1-F8FD-4AF3-A71C-FE2AD0C2D049}" destId="{65629AA3-3074-432D-A23C-9445B59AA981}" srcOrd="0" destOrd="0" presId="urn:microsoft.com/office/officeart/2005/8/layout/cycle5"/>
    <dgm:cxn modelId="{545E1689-B2B4-4569-AAE9-8489B82DAC7B}" type="presOf" srcId="{2ADD8A86-9FB7-4C27-9474-7F54AFB2909C}" destId="{E2F0309C-FC7C-40BE-9429-6AED01EE6111}" srcOrd="0" destOrd="0" presId="urn:microsoft.com/office/officeart/2005/8/layout/cycle5"/>
    <dgm:cxn modelId="{0CAD75AC-83F0-4CFD-B1A1-90236DA8D9EA}" type="presOf" srcId="{5080FB47-47FC-4A7F-B812-ED33EF4036DE}" destId="{48071D7C-6E32-4EAB-81CB-B9ECEC55EACD}" srcOrd="0" destOrd="0" presId="urn:microsoft.com/office/officeart/2005/8/layout/cycle5"/>
    <dgm:cxn modelId="{B5D65EAF-7659-4079-B521-436770E797F6}" type="presOf" srcId="{D800596D-F4EA-464D-9FD0-88F02E912F81}" destId="{C6661318-58D4-49D3-984D-06BED05478A0}" srcOrd="0" destOrd="0" presId="urn:microsoft.com/office/officeart/2005/8/layout/cycle5"/>
    <dgm:cxn modelId="{442578B2-18BF-458D-BAB1-7B50773ACDE9}" type="presOf" srcId="{53847C4A-4935-44F8-BA3D-ED480E25A285}" destId="{EB5A9E0D-9229-4B6B-A12E-BBE9F9AE5353}" srcOrd="0" destOrd="0" presId="urn:microsoft.com/office/officeart/2005/8/layout/cycle5"/>
    <dgm:cxn modelId="{1E2267BB-480B-4C35-A324-5A0AED7B6C6E}" type="presOf" srcId="{5C3047D8-E152-4E48-AD2F-4B6C106D6F1E}" destId="{21334D22-D292-4513-8C0D-9776E797DF5A}" srcOrd="0" destOrd="0" presId="urn:microsoft.com/office/officeart/2005/8/layout/cycle5"/>
    <dgm:cxn modelId="{598DBDD6-F36C-4D8A-824F-77C290FA4714}" type="presOf" srcId="{E19C966D-39C5-4811-AFD6-2222061FC460}" destId="{5556FB01-A9E5-455D-B0B9-16B1AFA73C2C}" srcOrd="0" destOrd="0" presId="urn:microsoft.com/office/officeart/2005/8/layout/cycle5"/>
    <dgm:cxn modelId="{B40507F4-8031-4BEA-8239-9A66401E9B21}" srcId="{FAAB5CA3-86B9-44AF-997A-F368F4B85BC8}" destId="{446FF78A-147D-4567-AEE6-39A1E60E279E}" srcOrd="5" destOrd="0" parTransId="{E55BDAA7-FDA5-4ABF-9E63-B65E8BED11A3}" sibTransId="{E19C966D-39C5-4811-AFD6-2222061FC460}"/>
    <dgm:cxn modelId="{EEFD7FC1-2B0B-4C98-B4B9-8B1C39D68E7A}" type="presParOf" srcId="{47351931-14E4-407A-9B42-F41546E4273F}" destId="{C6661318-58D4-49D3-984D-06BED05478A0}" srcOrd="0" destOrd="0" presId="urn:microsoft.com/office/officeart/2005/8/layout/cycle5"/>
    <dgm:cxn modelId="{F6544BA5-3A23-4C1F-B7D3-14B772EA81F0}" type="presParOf" srcId="{47351931-14E4-407A-9B42-F41546E4273F}" destId="{89DA506A-4403-43E5-B1E8-E1C29E700391}" srcOrd="1" destOrd="0" presId="urn:microsoft.com/office/officeart/2005/8/layout/cycle5"/>
    <dgm:cxn modelId="{CC3F3DF3-84F1-47D6-851F-0A2330B1015F}" type="presParOf" srcId="{47351931-14E4-407A-9B42-F41546E4273F}" destId="{40828599-4B0F-4A4C-AF02-E51435E585EF}" srcOrd="2" destOrd="0" presId="urn:microsoft.com/office/officeart/2005/8/layout/cycle5"/>
    <dgm:cxn modelId="{EE48BD61-47A0-4A34-8FDD-CCA6A63FEBB8}" type="presParOf" srcId="{47351931-14E4-407A-9B42-F41546E4273F}" destId="{EB5A9E0D-9229-4B6B-A12E-BBE9F9AE5353}" srcOrd="3" destOrd="0" presId="urn:microsoft.com/office/officeart/2005/8/layout/cycle5"/>
    <dgm:cxn modelId="{CA146E87-D41D-47BB-8004-BB20C7414527}" type="presParOf" srcId="{47351931-14E4-407A-9B42-F41546E4273F}" destId="{AE3ED16B-F5C5-4AA7-91FD-EB213AAABF7D}" srcOrd="4" destOrd="0" presId="urn:microsoft.com/office/officeart/2005/8/layout/cycle5"/>
    <dgm:cxn modelId="{31978D34-1527-4F16-A5D9-39428E21D576}" type="presParOf" srcId="{47351931-14E4-407A-9B42-F41546E4273F}" destId="{E2F0309C-FC7C-40BE-9429-6AED01EE6111}" srcOrd="5" destOrd="0" presId="urn:microsoft.com/office/officeart/2005/8/layout/cycle5"/>
    <dgm:cxn modelId="{6C8928E3-F9DB-4394-B77E-E1DB91EA37E9}" type="presParOf" srcId="{47351931-14E4-407A-9B42-F41546E4273F}" destId="{65629AA3-3074-432D-A23C-9445B59AA981}" srcOrd="6" destOrd="0" presId="urn:microsoft.com/office/officeart/2005/8/layout/cycle5"/>
    <dgm:cxn modelId="{5C9AC9D4-3194-4FBC-858E-EA33DAC0F491}" type="presParOf" srcId="{47351931-14E4-407A-9B42-F41546E4273F}" destId="{78ABBDC0-603F-45E2-A2DD-D6CE439B90C5}" srcOrd="7" destOrd="0" presId="urn:microsoft.com/office/officeart/2005/8/layout/cycle5"/>
    <dgm:cxn modelId="{4D97F34D-B198-4725-86CA-33A6E52E0174}" type="presParOf" srcId="{47351931-14E4-407A-9B42-F41546E4273F}" destId="{21334D22-D292-4513-8C0D-9776E797DF5A}" srcOrd="8" destOrd="0" presId="urn:microsoft.com/office/officeart/2005/8/layout/cycle5"/>
    <dgm:cxn modelId="{FEAB4B21-8CE5-450E-86CD-EDAA423D928C}" type="presParOf" srcId="{47351931-14E4-407A-9B42-F41546E4273F}" destId="{48071D7C-6E32-4EAB-81CB-B9ECEC55EACD}" srcOrd="9" destOrd="0" presId="urn:microsoft.com/office/officeart/2005/8/layout/cycle5"/>
    <dgm:cxn modelId="{F287B2DE-26B8-4F85-AA0C-DDC18A329569}" type="presParOf" srcId="{47351931-14E4-407A-9B42-F41546E4273F}" destId="{0C9F545C-1BBB-45CC-883B-FA358786A681}" srcOrd="10" destOrd="0" presId="urn:microsoft.com/office/officeart/2005/8/layout/cycle5"/>
    <dgm:cxn modelId="{580723DF-ABBB-4D87-8989-686F83679792}" type="presParOf" srcId="{47351931-14E4-407A-9B42-F41546E4273F}" destId="{D19CD56A-6482-4F76-8D37-7EAA4672CC07}" srcOrd="11" destOrd="0" presId="urn:microsoft.com/office/officeart/2005/8/layout/cycle5"/>
    <dgm:cxn modelId="{3EABA742-3AA0-4BF2-9C17-B0DA4C5DFDA2}" type="presParOf" srcId="{47351931-14E4-407A-9B42-F41546E4273F}" destId="{95630498-77DB-4450-B672-FFDA018F33F0}" srcOrd="12" destOrd="0" presId="urn:microsoft.com/office/officeart/2005/8/layout/cycle5"/>
    <dgm:cxn modelId="{7DD573E6-8E22-467E-96FE-98C0E3F9C90B}" type="presParOf" srcId="{47351931-14E4-407A-9B42-F41546E4273F}" destId="{7F692C08-515F-494A-8291-099E4B11FAF6}" srcOrd="13" destOrd="0" presId="urn:microsoft.com/office/officeart/2005/8/layout/cycle5"/>
    <dgm:cxn modelId="{2F0C0FE8-827C-4B10-9711-DFFBAAABE6FB}" type="presParOf" srcId="{47351931-14E4-407A-9B42-F41546E4273F}" destId="{09534C0C-A08E-455B-8606-54FB713FD906}" srcOrd="14" destOrd="0" presId="urn:microsoft.com/office/officeart/2005/8/layout/cycle5"/>
    <dgm:cxn modelId="{A2EEF8A4-40A4-4D45-972C-768CD4036B29}" type="presParOf" srcId="{47351931-14E4-407A-9B42-F41546E4273F}" destId="{4E19348E-83F6-47DB-9CB0-8C54801F3D0B}" srcOrd="15" destOrd="0" presId="urn:microsoft.com/office/officeart/2005/8/layout/cycle5"/>
    <dgm:cxn modelId="{8F9FA193-2669-46E8-AFDE-FCBD50C64AFF}" type="presParOf" srcId="{47351931-14E4-407A-9B42-F41546E4273F}" destId="{6CC55699-FC49-4D51-90C7-229F773E1A91}" srcOrd="16" destOrd="0" presId="urn:microsoft.com/office/officeart/2005/8/layout/cycle5"/>
    <dgm:cxn modelId="{05704A86-04EF-423E-BF69-745408E1CB1A}" type="presParOf" srcId="{47351931-14E4-407A-9B42-F41546E4273F}" destId="{5556FB01-A9E5-455D-B0B9-16B1AFA73C2C}" srcOrd="17" destOrd="0" presId="urn:microsoft.com/office/officeart/2005/8/layout/cycle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661318-58D4-49D3-984D-06BED05478A0}">
      <dsp:nvSpPr>
        <dsp:cNvPr id="0" name=""/>
        <dsp:cNvSpPr/>
      </dsp:nvSpPr>
      <dsp:spPr>
        <a:xfrm>
          <a:off x="2873398" y="160469"/>
          <a:ext cx="1572382" cy="49015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900" kern="1200" dirty="0">
              <a:latin typeface="Arial Narrow" panose="020B0606020202030204" pitchFamily="34" charset="0"/>
            </a:rPr>
            <a:t>Anúncio trimestral dos Prémios </a:t>
          </a:r>
          <a:r>
            <a:rPr lang="en-IN" sz="900" kern="1200" dirty="0">
              <a:latin typeface="Arial Narrow" panose="020B0606020202030204" pitchFamily="34" charset="0"/>
            </a:rPr>
            <a:t> WSO/ ESO angels Award</a:t>
          </a:r>
          <a:endParaRPr lang="es-ES" sz="900" kern="1200" dirty="0">
            <a:latin typeface="Arial Narrow" panose="020B0606020202030204" pitchFamily="34" charset="0"/>
          </a:endParaRPr>
        </a:p>
      </dsp:txBody>
      <dsp:txXfrm>
        <a:off x="2897325" y="184396"/>
        <a:ext cx="1524528" cy="442299"/>
      </dsp:txXfrm>
    </dsp:sp>
    <dsp:sp modelId="{40828599-4B0F-4A4C-AF02-E51435E585EF}">
      <dsp:nvSpPr>
        <dsp:cNvPr id="0" name=""/>
        <dsp:cNvSpPr/>
      </dsp:nvSpPr>
      <dsp:spPr>
        <a:xfrm>
          <a:off x="1711845" y="372349"/>
          <a:ext cx="3758687" cy="3758687"/>
        </a:xfrm>
        <a:custGeom>
          <a:avLst/>
          <a:gdLst/>
          <a:ahLst/>
          <a:cxnLst/>
          <a:rect l="0" t="0" r="0" b="0"/>
          <a:pathLst>
            <a:path>
              <a:moveTo>
                <a:pt x="2912031" y="309156"/>
              </a:moveTo>
              <a:arcTo wR="1879343" hR="1879343" stAng="18199937" swAng="1155731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A9E0D-9229-4B6B-A12E-BBE9F9AE5353}">
      <dsp:nvSpPr>
        <dsp:cNvPr id="0" name=""/>
        <dsp:cNvSpPr/>
      </dsp:nvSpPr>
      <dsp:spPr>
        <a:xfrm>
          <a:off x="4422315" y="1280367"/>
          <a:ext cx="1788569" cy="41351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900" kern="1200" dirty="0">
              <a:latin typeface="Arial Narrow" panose="020B0606020202030204" pitchFamily="34" charset="0"/>
            </a:rPr>
            <a:t>O hospital monitoriza e introduz dados no RES-Q de forma contínua</a:t>
          </a:r>
          <a:endParaRPr lang="es-ES" sz="900" kern="1200" dirty="0">
            <a:latin typeface="Arial Narrow" panose="020B0606020202030204" pitchFamily="34" charset="0"/>
          </a:endParaRPr>
        </a:p>
      </dsp:txBody>
      <dsp:txXfrm>
        <a:off x="4442501" y="1300553"/>
        <a:ext cx="1748197" cy="373145"/>
      </dsp:txXfrm>
    </dsp:sp>
    <dsp:sp modelId="{E2F0309C-FC7C-40BE-9429-6AED01EE6111}">
      <dsp:nvSpPr>
        <dsp:cNvPr id="0" name=""/>
        <dsp:cNvSpPr/>
      </dsp:nvSpPr>
      <dsp:spPr>
        <a:xfrm>
          <a:off x="1757433" y="461947"/>
          <a:ext cx="3758687" cy="3758687"/>
        </a:xfrm>
        <a:custGeom>
          <a:avLst/>
          <a:gdLst/>
          <a:ahLst/>
          <a:cxnLst/>
          <a:rect l="0" t="0" r="0" b="0"/>
          <a:pathLst>
            <a:path>
              <a:moveTo>
                <a:pt x="3717084" y="1486095"/>
              </a:moveTo>
              <a:arcTo wR="1879343" hR="1879343" stAng="20875305" swAng="1506069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629AA3-3074-432D-A23C-9445B59AA981}">
      <dsp:nvSpPr>
        <dsp:cNvPr id="0" name=""/>
        <dsp:cNvSpPr/>
      </dsp:nvSpPr>
      <dsp:spPr>
        <a:xfrm>
          <a:off x="4388706" y="3017695"/>
          <a:ext cx="1796886" cy="41373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900" kern="1200" dirty="0">
              <a:latin typeface="Arial Narrow" panose="020B0606020202030204" pitchFamily="34" charset="0"/>
            </a:rPr>
            <a:t>Os dados são armazenados automaticamente na base de dados RES-Q com </a:t>
          </a:r>
          <a:r>
            <a:rPr lang="pt-PT" sz="900" i="1" kern="1200" dirty="0">
              <a:latin typeface="Arial Narrow" panose="020B0606020202030204" pitchFamily="34" charset="0"/>
            </a:rPr>
            <a:t>dashboards</a:t>
          </a:r>
          <a:r>
            <a:rPr lang="pt-PT" sz="900" kern="1200" dirty="0">
              <a:latin typeface="Arial Narrow" panose="020B0606020202030204" pitchFamily="34" charset="0"/>
            </a:rPr>
            <a:t> em tempo real</a:t>
          </a:r>
          <a:endParaRPr lang="es-ES" sz="900" kern="1200" dirty="0">
            <a:latin typeface="Arial Narrow" panose="020B0606020202030204" pitchFamily="34" charset="0"/>
          </a:endParaRPr>
        </a:p>
      </dsp:txBody>
      <dsp:txXfrm>
        <a:off x="4408903" y="3037892"/>
        <a:ext cx="1756492" cy="373338"/>
      </dsp:txXfrm>
    </dsp:sp>
    <dsp:sp modelId="{21334D22-D292-4513-8C0D-9776E797DF5A}">
      <dsp:nvSpPr>
        <dsp:cNvPr id="0" name=""/>
        <dsp:cNvSpPr/>
      </dsp:nvSpPr>
      <dsp:spPr>
        <a:xfrm>
          <a:off x="1780246" y="405546"/>
          <a:ext cx="3758687" cy="3758687"/>
        </a:xfrm>
        <a:custGeom>
          <a:avLst/>
          <a:gdLst/>
          <a:ahLst/>
          <a:cxnLst/>
          <a:rect l="0" t="0" r="0" b="0"/>
          <a:pathLst>
            <a:path>
              <a:moveTo>
                <a:pt x="3249971" y="3165156"/>
              </a:moveTo>
              <a:arcTo wR="1879343" hR="1879343" stAng="2590278" swAng="1020726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071D7C-6E32-4EAB-81CB-B9ECEC55EACD}">
      <dsp:nvSpPr>
        <dsp:cNvPr id="0" name=""/>
        <dsp:cNvSpPr/>
      </dsp:nvSpPr>
      <dsp:spPr>
        <a:xfrm>
          <a:off x="2888003" y="3928961"/>
          <a:ext cx="1543174" cy="47054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900" kern="1200" dirty="0">
              <a:latin typeface="Arial Narrow" panose="020B0606020202030204" pitchFamily="34" charset="0"/>
            </a:rPr>
            <a:t>Portal de prémios atualizado no final de cada trimestre &amp; notificado à CN</a:t>
          </a:r>
          <a:endParaRPr lang="es-ES" sz="900" kern="1200" dirty="0">
            <a:latin typeface="Arial Narrow" panose="020B0606020202030204" pitchFamily="34" charset="0"/>
          </a:endParaRPr>
        </a:p>
      </dsp:txBody>
      <dsp:txXfrm>
        <a:off x="2910973" y="3951931"/>
        <a:ext cx="1497234" cy="424605"/>
      </dsp:txXfrm>
    </dsp:sp>
    <dsp:sp modelId="{D19CD56A-6482-4F76-8D37-7EAA4672CC07}">
      <dsp:nvSpPr>
        <dsp:cNvPr id="0" name=""/>
        <dsp:cNvSpPr/>
      </dsp:nvSpPr>
      <dsp:spPr>
        <a:xfrm>
          <a:off x="1780246" y="405546"/>
          <a:ext cx="3758687" cy="3758687"/>
        </a:xfrm>
        <a:custGeom>
          <a:avLst/>
          <a:gdLst/>
          <a:ahLst/>
          <a:cxnLst/>
          <a:rect l="0" t="0" r="0" b="0"/>
          <a:pathLst>
            <a:path>
              <a:moveTo>
                <a:pt x="955245" y="3515795"/>
              </a:moveTo>
              <a:arcTo wR="1879343" hR="1879343" stAng="7167196" swAng="952172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630498-77DB-4450-B672-FFDA018F33F0}">
      <dsp:nvSpPr>
        <dsp:cNvPr id="0" name=""/>
        <dsp:cNvSpPr/>
      </dsp:nvSpPr>
      <dsp:spPr>
        <a:xfrm>
          <a:off x="1308874" y="2969733"/>
          <a:ext cx="1446311" cy="50965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900" kern="1200" dirty="0">
              <a:latin typeface="Arial Narrow" panose="020B0606020202030204" pitchFamily="34" charset="0"/>
            </a:rPr>
            <a:t>Os coordenadores nacionais RES-Q validam &amp; aprovam</a:t>
          </a:r>
          <a:endParaRPr lang="es-ES" sz="900" kern="1200" dirty="0">
            <a:latin typeface="Arial Narrow" panose="020B0606020202030204" pitchFamily="34" charset="0"/>
          </a:endParaRPr>
        </a:p>
      </dsp:txBody>
      <dsp:txXfrm>
        <a:off x="1333753" y="2994612"/>
        <a:ext cx="1396553" cy="459898"/>
      </dsp:txXfrm>
    </dsp:sp>
    <dsp:sp modelId="{09534C0C-A08E-455B-8606-54FB713FD906}">
      <dsp:nvSpPr>
        <dsp:cNvPr id="0" name=""/>
        <dsp:cNvSpPr/>
      </dsp:nvSpPr>
      <dsp:spPr>
        <a:xfrm>
          <a:off x="1780246" y="405546"/>
          <a:ext cx="3758687" cy="3758687"/>
        </a:xfrm>
        <a:custGeom>
          <a:avLst/>
          <a:gdLst/>
          <a:ahLst/>
          <a:cxnLst/>
          <a:rect l="0" t="0" r="0" b="0"/>
          <a:pathLst>
            <a:path>
              <a:moveTo>
                <a:pt x="49064" y="2305971"/>
              </a:moveTo>
              <a:arcTo wR="1879343" hR="1879343" stAng="10012738" swAng="1541827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19348E-83F6-47DB-9CB0-8C54801F3D0B}">
      <dsp:nvSpPr>
        <dsp:cNvPr id="0" name=""/>
        <dsp:cNvSpPr/>
      </dsp:nvSpPr>
      <dsp:spPr>
        <a:xfrm>
          <a:off x="1269417" y="1073712"/>
          <a:ext cx="1525227" cy="5430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900" kern="1200" dirty="0">
              <a:latin typeface="Arial Narrow" panose="020B0606020202030204" pitchFamily="34" charset="0"/>
            </a:rPr>
            <a:t>A aprovação do CN é posteriormente enviada ao comité ESO/ WSO para aprovação final</a:t>
          </a:r>
          <a:endParaRPr lang="es-ES" sz="900" kern="1200" dirty="0">
            <a:latin typeface="Arial Narrow" panose="020B0606020202030204" pitchFamily="34" charset="0"/>
          </a:endParaRPr>
        </a:p>
      </dsp:txBody>
      <dsp:txXfrm>
        <a:off x="1295925" y="1100220"/>
        <a:ext cx="1472211" cy="489995"/>
      </dsp:txXfrm>
    </dsp:sp>
    <dsp:sp modelId="{5556FB01-A9E5-455D-B0B9-16B1AFA73C2C}">
      <dsp:nvSpPr>
        <dsp:cNvPr id="0" name=""/>
        <dsp:cNvSpPr/>
      </dsp:nvSpPr>
      <dsp:spPr>
        <a:xfrm>
          <a:off x="1780246" y="405546"/>
          <a:ext cx="3758687" cy="3758687"/>
        </a:xfrm>
        <a:custGeom>
          <a:avLst/>
          <a:gdLst/>
          <a:ahLst/>
          <a:cxnLst/>
          <a:rect l="0" t="0" r="0" b="0"/>
          <a:pathLst>
            <a:path>
              <a:moveTo>
                <a:pt x="553105" y="547793"/>
              </a:moveTo>
              <a:arcTo wR="1879343" hR="1879343" stAng="13506871" swAng="910044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94675" y="279823"/>
            <a:ext cx="4393055" cy="367959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94675" y="669161"/>
            <a:ext cx="4393055" cy="153245"/>
          </a:xfrm>
          <a:prstGeom prst="rect">
            <a:avLst/>
          </a:prstGeom>
        </p:spPr>
        <p:txBody>
          <a:bodyPr vert="horz" lIns="93324" tIns="0" rIns="93324" bIns="0" rtlCol="0">
            <a:noAutofit/>
          </a:bodyPr>
          <a:lstStyle>
            <a:lvl1pPr algn="r">
              <a:defRPr sz="1200"/>
            </a:lvl1pPr>
          </a:lstStyle>
          <a:p>
            <a:pPr algn="l"/>
            <a:fld id="{E7A8D578-5E90-413C-9512-130603CF2639}" type="datetimeFigureOut">
              <a:rPr lang="en-US" sz="1000" i="1"/>
              <a:pPr algn="l"/>
              <a:t>6/9/21</a:t>
            </a:fld>
            <a:endParaRPr lang="en-US" sz="10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94691" y="8780243"/>
            <a:ext cx="2893517" cy="251346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sz="1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306470" y="8780243"/>
            <a:ext cx="1221955" cy="251346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D32B792-199B-4EBF-B605-6F6C876EB442}" type="slidenum">
              <a:rPr lang="en-US" sz="1000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1150287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04FCD28D-5205-B14D-9338-E5F52C4B3AF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3460" y="671457"/>
            <a:ext cx="1555593" cy="281237"/>
          </a:xfrm>
          <a:prstGeom prst="rect">
            <a:avLst/>
          </a:prstGeom>
        </p:spPr>
      </p:pic>
      <p:sp>
        <p:nvSpPr>
          <p:cNvPr id="20" name="Header Placeholder 19">
            <a:extLst>
              <a:ext uri="{FF2B5EF4-FFF2-40B4-BE49-F238E27FC236}">
                <a16:creationId xmlns:a16="http://schemas.microsoft.com/office/drawing/2014/main" id="{44B54E68-49B3-EB4F-9F06-63EBE21271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1" name="Slide Image Placeholder 20">
            <a:extLst>
              <a:ext uri="{FF2B5EF4-FFF2-40B4-BE49-F238E27FC236}">
                <a16:creationId xmlns:a16="http://schemas.microsoft.com/office/drawing/2014/main" id="{9F80914E-3226-3544-8067-D77A7810E7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3A95A9D-2083-FD47-8FCC-26405789E46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42376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3E99797-5A44-E441-B5A2-75267FF5AE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8275" y="8842376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7C527-D302-0D4C-8820-8247C93BFD8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Notes Placeholder 23">
            <a:extLst>
              <a:ext uri="{FF2B5EF4-FFF2-40B4-BE49-F238E27FC236}">
                <a16:creationId xmlns:a16="http://schemas.microsoft.com/office/drawing/2014/main" id="{0824245F-47FC-6845-9612-BB5942EF99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6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089E4AFB-44C9-3941-9EFD-0F8219FA48F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8275" y="1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52FF9-2A45-F143-A9E3-2C98D6266DD3}" type="datetimeFigureOut">
              <a:rPr lang="en-US" smtClean="0"/>
              <a:t>6/9/21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9967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117475" indent="-117475" algn="l" defTabSz="914400" rtl="0" eaLnBrk="1" latinLnBrk="0" hangingPunct="1">
      <a:spcBef>
        <a:spcPts val="40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228600" indent="-111125" algn="l" defTabSz="914400" rtl="0" eaLnBrk="1" latinLnBrk="0" hangingPunct="1">
      <a:spcBef>
        <a:spcPts val="400"/>
      </a:spcBef>
      <a:buFont typeface="Arial" panose="020B0604020202020204" pitchFamily="34" charset="0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46075" indent="-117475" algn="l" defTabSz="914400" rtl="0" eaLnBrk="1" latinLnBrk="0" hangingPunct="1">
      <a:spcBef>
        <a:spcPts val="400"/>
      </a:spcBef>
      <a:buFont typeface="Arial" panose="020B0604020202020204" pitchFamily="34" charset="0"/>
      <a:buChar char="›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12763" indent="-166688" algn="l" defTabSz="914400" rtl="0" eaLnBrk="1" latinLnBrk="0" hangingPunct="1">
      <a:spcBef>
        <a:spcPts val="400"/>
      </a:spcBef>
      <a:buFont typeface="Arial" panose="020B0604020202020204" pitchFamily="34" charset="0"/>
      <a:buChar char="»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630238" indent="-117475" algn="l" defTabSz="914400" rtl="0" eaLnBrk="1" latinLnBrk="0" hangingPunct="1">
      <a:spcBef>
        <a:spcPts val="400"/>
      </a:spcBef>
      <a:buSzPct val="75000"/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58EB83-E0EC-418B-9E86-B69239C3C61F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784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26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31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84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041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14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95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17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75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513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5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550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008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25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942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725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023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546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835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219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658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218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EB83-E0EC-418B-9E86-B69239C3C61F}" type="slidenum">
              <a:rPr lang="en-CA" smtClean="0"/>
              <a:t>33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983098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EB83-E0EC-418B-9E86-B69239C3C61F}" type="slidenum">
              <a:rPr lang="en-CA" smtClean="0"/>
              <a:t>34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309790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EB83-E0EC-418B-9E86-B69239C3C61F}" type="slidenum">
              <a:rPr lang="en-CA" smtClean="0"/>
              <a:t>35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418353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45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06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98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96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17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13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el centro/hospital como coordinador local (</a:t>
            </a:r>
            <a:r>
              <a:rPr lang="es-ES" dirty="0" err="1"/>
              <a:t>slides</a:t>
            </a:r>
            <a:r>
              <a:rPr lang="es-ES" dirty="0"/>
              <a:t> 4 &amp; 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 Cómo registrar un usuario en el centro/hospital registrado (</a:t>
            </a:r>
            <a:r>
              <a:rPr lang="es-ES" dirty="0" err="1"/>
              <a:t>slide</a:t>
            </a:r>
            <a:r>
              <a:rPr lang="es-ES" dirty="0"/>
              <a:t> 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inicia sesión un coordinador local/usuario en el centro/hospital (</a:t>
            </a:r>
            <a:r>
              <a:rPr lang="es-ES" dirty="0" err="1"/>
              <a:t>slide</a:t>
            </a:r>
            <a:r>
              <a:rPr lang="es-ES" dirty="0"/>
              <a:t> 9)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registrar un paciente nuevo (</a:t>
            </a:r>
            <a:r>
              <a:rPr lang="es-ES" dirty="0" err="1"/>
              <a:t>slides</a:t>
            </a:r>
            <a:r>
              <a:rPr lang="es-ES" dirty="0"/>
              <a:t> 11 - 13)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panel de control para monitorear el desempeño del centro/hospital (</a:t>
            </a:r>
            <a:r>
              <a:rPr lang="es-ES" dirty="0" err="1"/>
              <a:t>slides</a:t>
            </a:r>
            <a:r>
              <a:rPr lang="es-ES" dirty="0"/>
              <a:t> 15 - 18)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Cómo utilizar la función de descarga y descargar informes (</a:t>
            </a:r>
            <a:r>
              <a:rPr lang="es-ES" dirty="0" err="1"/>
              <a:t>slides</a:t>
            </a:r>
            <a:r>
              <a:rPr lang="es-ES" dirty="0"/>
              <a:t> 20 - 22)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Monitoreo de las tendencias en la calidad de atención de accidentes cerebrovasculares (</a:t>
            </a:r>
            <a:r>
              <a:rPr lang="es-ES" dirty="0" err="1"/>
              <a:t>slides</a:t>
            </a:r>
            <a:r>
              <a:rPr lang="es-ES" dirty="0"/>
              <a:t> 24 &amp; 25)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Uso del RES-Q para recibir los premios </a:t>
            </a:r>
            <a:r>
              <a:rPr lang="es-ES" dirty="0" err="1"/>
              <a:t>Angels</a:t>
            </a:r>
            <a:r>
              <a:rPr lang="es-ES" dirty="0"/>
              <a:t> de la WSO/ ESO (</a:t>
            </a:r>
            <a:r>
              <a:rPr lang="es-ES" dirty="0" err="1"/>
              <a:t>slides</a:t>
            </a:r>
            <a:r>
              <a:rPr lang="es-ES" dirty="0"/>
              <a:t> 27 - 30)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Políticas del RES-Q que incluyen uso compartido de datos/privacidad de datos (</a:t>
            </a:r>
            <a:r>
              <a:rPr lang="es-ES" dirty="0" err="1"/>
              <a:t>slides</a:t>
            </a:r>
            <a:r>
              <a:rPr lang="es-ES" dirty="0"/>
              <a:t> 32 - 34)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/>
              <a:t>Equipo y contacto del RES-Q (</a:t>
            </a:r>
            <a:r>
              <a:rPr lang="es-ES" dirty="0" err="1"/>
              <a:t>slide</a:t>
            </a:r>
            <a:r>
              <a:rPr lang="es-ES" dirty="0"/>
              <a:t> 36)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7C527-D302-0D4C-8820-8247C93BFD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0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White - IQV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B5B177-9AEB-418D-98F9-90EEFAC5A2B8}"/>
              </a:ext>
            </a:extLst>
          </p:cNvPr>
          <p:cNvSpPr/>
          <p:nvPr userDrawn="1"/>
        </p:nvSpPr>
        <p:spPr>
          <a:xfrm>
            <a:off x="0" y="0"/>
            <a:ext cx="10007912" cy="6857999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098CCE30-6B5A-4DFB-97B5-AF5CCDE0C848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43329" y="3681765"/>
            <a:ext cx="6349838" cy="1195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Subheads are 24pt Arial Italic sentence case and can be 2 lines.</a:t>
            </a: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184C4A24-4E36-49F8-AE34-FEFD57A98171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743330" y="1271573"/>
            <a:ext cx="7921554" cy="2242315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3600" b="1" i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36pt Arial Bold Title Case Should Be No More Than 2 Lines</a:t>
            </a:r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id="{0E82B801-11C9-4FD7-9D6A-B8DAA2120461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743329" y="5518464"/>
            <a:ext cx="6349838" cy="6692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160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Author First Last Name, Title 16pt Arial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825CBB6-C1D6-4B0E-B3D8-12A50F417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883" b="25954"/>
          <a:stretch/>
        </p:blipFill>
        <p:spPr>
          <a:xfrm>
            <a:off x="10465665" y="5371458"/>
            <a:ext cx="1322038" cy="77927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AFC5C75-044C-4BAB-988B-4DB450A96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65171" y="2936213"/>
            <a:ext cx="1123028" cy="89654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556BBC6-A576-4621-897C-D8F9DF28B7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519122" y="1492074"/>
            <a:ext cx="1215124" cy="100681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69329B3-1A1B-445A-8470-C32AFC5A967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65665" y="4270084"/>
            <a:ext cx="1322038" cy="664050"/>
          </a:xfrm>
          <a:prstGeom prst="rect">
            <a:avLst/>
          </a:prstGeom>
        </p:spPr>
      </p:pic>
      <p:pic>
        <p:nvPicPr>
          <p:cNvPr id="87" name="Picture 86" descr="A picture containing text&#10;&#10;Description automatically generated">
            <a:extLst>
              <a:ext uri="{FF2B5EF4-FFF2-40B4-BE49-F238E27FC236}">
                <a16:creationId xmlns:a16="http://schemas.microsoft.com/office/drawing/2014/main" id="{0E0BE931-B18B-4B21-9311-75F4744F3B4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01300" y="302448"/>
            <a:ext cx="1450769" cy="752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A210A5-D0F0-44F4-9F9B-844EF0CBBC6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0" y="1"/>
            <a:ext cx="1790700" cy="16343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532570-117C-40BB-8E89-467BB37EC10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790700" y="1"/>
            <a:ext cx="1790700" cy="16343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D0F7AE-B5D6-4BC2-B820-D1D2695E77F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3581400" y="1"/>
            <a:ext cx="1790700" cy="16343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0C44A0-FC60-46F4-877D-9D8FEEA290D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5372100" y="1"/>
            <a:ext cx="1790700" cy="16343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4616A6-1A01-4CD3-B91E-92DCC057ACF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7162800" y="1"/>
            <a:ext cx="1790700" cy="163436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47D4596-A6BE-431C-BAAC-D920A7DDE6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41118"/>
          <a:stretch/>
        </p:blipFill>
        <p:spPr>
          <a:xfrm>
            <a:off x="8953500" y="0"/>
            <a:ext cx="1054412" cy="163436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A24F6EA-CA39-4B94-A27A-699CC46985E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0" y="1634370"/>
            <a:ext cx="1790700" cy="163436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815FE9F-5B05-40FC-A449-4127CF898EC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790700" y="1634370"/>
            <a:ext cx="1790700" cy="163436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9D9E063-6E7A-4E19-9C99-DB246A733C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3581400" y="1634370"/>
            <a:ext cx="1790700" cy="163436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ACAB1A4-D67D-4351-BD78-7F1D5128CF6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5372100" y="1634370"/>
            <a:ext cx="1790700" cy="163436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CDA3EED-3649-40A0-87A6-80CE7363020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7162800" y="1634370"/>
            <a:ext cx="1790700" cy="163436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28343E0-3F10-4A88-98F6-5CA0693C22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41118"/>
          <a:stretch/>
        </p:blipFill>
        <p:spPr>
          <a:xfrm>
            <a:off x="8953500" y="1634369"/>
            <a:ext cx="1054412" cy="163436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9FDAE3A-8A8F-412E-9134-E90E8C9C189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0" y="3268739"/>
            <a:ext cx="1790700" cy="163436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A2C9AD3-4BA5-41B2-A43E-B67900C61E9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790700" y="3268739"/>
            <a:ext cx="1790700" cy="163436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3DE24F0-C9BF-45E5-A96D-00427716841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3581400" y="3268739"/>
            <a:ext cx="1790700" cy="163436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B827250-A6EF-4C5F-A934-4B251DB57B2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5372100" y="3268739"/>
            <a:ext cx="1790700" cy="163436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EC53365-595A-47E3-987F-17D4662C1A5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7162800" y="3268739"/>
            <a:ext cx="1790700" cy="163436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D9BD5FB-AC2E-46D6-BCB3-8ED85C38DB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41118"/>
          <a:stretch/>
        </p:blipFill>
        <p:spPr>
          <a:xfrm>
            <a:off x="8953500" y="3268738"/>
            <a:ext cx="1054412" cy="163436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DBEC0CD-1C1B-492A-9222-58811CBAB5B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0" y="4903108"/>
            <a:ext cx="1790700" cy="163436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319907E-B488-408D-BBB6-B75877B101E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790700" y="4903108"/>
            <a:ext cx="1790700" cy="163436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9977F11F-579D-459B-8C0F-EADBC6B90A3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3581400" y="4903108"/>
            <a:ext cx="1790700" cy="163436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21F591F-28AE-42EB-9E0D-DCE6E9B74F5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5372100" y="4903108"/>
            <a:ext cx="1790700" cy="163436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AFD379BB-B0FE-4D77-9C4A-0B8165DF8AF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7162800" y="4903108"/>
            <a:ext cx="1790700" cy="163436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9FCA9EF-7E5A-44AA-820E-F082E9C3A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41118"/>
          <a:stretch/>
        </p:blipFill>
        <p:spPr>
          <a:xfrm>
            <a:off x="8953500" y="4903107"/>
            <a:ext cx="1054412" cy="163436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2BD3A33-7DA4-4666-9C94-F5C2C2988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80389"/>
          <a:stretch/>
        </p:blipFill>
        <p:spPr>
          <a:xfrm>
            <a:off x="0" y="6537478"/>
            <a:ext cx="1790700" cy="32052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8AF35A7-A347-4E93-9044-E385250477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80389"/>
          <a:stretch/>
        </p:blipFill>
        <p:spPr>
          <a:xfrm>
            <a:off x="1790700" y="6537477"/>
            <a:ext cx="1790700" cy="32052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08FDCA9-794D-46BA-9FB6-125272F7BC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80389"/>
          <a:stretch/>
        </p:blipFill>
        <p:spPr>
          <a:xfrm>
            <a:off x="3581400" y="6537477"/>
            <a:ext cx="1790700" cy="3205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BB81AFE-D09D-4E85-8BAD-076089C191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80389"/>
          <a:stretch/>
        </p:blipFill>
        <p:spPr>
          <a:xfrm>
            <a:off x="5372100" y="6537478"/>
            <a:ext cx="1790700" cy="32052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3571B71-A5FC-49EE-8C93-0BB11B92E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80389"/>
          <a:stretch/>
        </p:blipFill>
        <p:spPr>
          <a:xfrm>
            <a:off x="7162800" y="6537477"/>
            <a:ext cx="1790700" cy="32052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7C12ACC1-0570-4C23-97CF-36ADCD48A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r="41118" b="80389"/>
          <a:stretch/>
        </p:blipFill>
        <p:spPr>
          <a:xfrm>
            <a:off x="8953500" y="6537476"/>
            <a:ext cx="1054412" cy="32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3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4694" y="1286359"/>
            <a:ext cx="11338560" cy="4994125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365760" indent="-18288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40" indent="-18288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731520" indent="-18288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914400" indent="-18288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Arial 18pt bullet level 1</a:t>
            </a:r>
          </a:p>
          <a:p>
            <a:pPr lvl="1"/>
            <a:r>
              <a:rPr lang="en-US" dirty="0"/>
              <a:t>Arial 16pt bullet level 2</a:t>
            </a:r>
          </a:p>
          <a:p>
            <a:pPr lvl="2"/>
            <a:r>
              <a:rPr lang="en-US" dirty="0"/>
              <a:t>Arial 14pt bullet level 3</a:t>
            </a:r>
          </a:p>
          <a:p>
            <a:pPr lvl="3"/>
            <a:r>
              <a:rPr lang="en-US" dirty="0"/>
              <a:t>Arial 12pt bullet level 4</a:t>
            </a:r>
          </a:p>
          <a:p>
            <a:pPr lvl="4"/>
            <a:r>
              <a:rPr lang="en-US" dirty="0"/>
              <a:t>Arial 10pt bullet level 5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9572729" cy="768263"/>
          </a:xfrm>
          <a:prstGeom prst="rect">
            <a:avLst/>
          </a:prstGeom>
        </p:spPr>
        <p:txBody>
          <a:bodyPr anchor="t" anchorCtr="0"/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Headlines are 28pt Arial Bold sentence case</a:t>
            </a:r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7088911A-0046-5847-8D5E-667B718ECD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3" y="6387858"/>
            <a:ext cx="10952745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53B4345-7D90-4592-95D2-D62C47BD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254" y="6365945"/>
            <a:ext cx="360000" cy="360000"/>
          </a:xfrm>
          <a:noFill/>
        </p:spPr>
        <p:txBody>
          <a:bodyPr vert="horz" lIns="91440" tIns="45720" rIns="0" bIns="45720" rtlCol="0" anchor="b" anchorCtr="0"/>
          <a:lstStyle>
            <a:lvl1pPr algn="r">
              <a:defRPr lang="en-US" sz="800" smtClean="0">
                <a:latin typeface="+mj-lt"/>
              </a:defRPr>
            </a:lvl1pPr>
          </a:lstStyle>
          <a:p>
            <a:fld id="{BE315648-4CD1-417E-8079-23ED6A06EE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19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84694" y="294468"/>
            <a:ext cx="9572729" cy="768263"/>
          </a:xfrm>
          <a:prstGeom prst="rect">
            <a:avLst/>
          </a:prstGeom>
        </p:spPr>
        <p:txBody>
          <a:bodyPr anchor="t" anchorCtr="0"/>
          <a:lstStyle>
            <a:lvl1pPr>
              <a:defRPr lang="en-US" sz="28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Headlines are 28pt Arial Bold sentence case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9760B8-0186-4EA3-AF77-7C2F50777A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3" y="6387858"/>
            <a:ext cx="10952745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E28AD7C-6EA5-4D8C-8715-5DB909E72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254" y="6365945"/>
            <a:ext cx="360000" cy="360000"/>
          </a:xfrm>
          <a:noFill/>
        </p:spPr>
        <p:txBody>
          <a:bodyPr vert="horz" lIns="91440" tIns="45720" rIns="0" bIns="45720" rtlCol="0" anchor="b" anchorCtr="0"/>
          <a:lstStyle>
            <a:lvl1pPr algn="r">
              <a:defRPr lang="en-US" sz="800" smtClean="0">
                <a:latin typeface="+mj-lt"/>
              </a:defRPr>
            </a:lvl1pPr>
          </a:lstStyle>
          <a:p>
            <a:fld id="{BE315648-4CD1-417E-8079-23ED6A06EE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35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35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483093E-D059-46E1-BB70-023364FF52B9}"/>
              </a:ext>
            </a:extLst>
          </p:cNvPr>
          <p:cNvSpPr/>
          <p:nvPr userDrawn="1"/>
        </p:nvSpPr>
        <p:spPr>
          <a:xfrm>
            <a:off x="-1" y="6249329"/>
            <a:ext cx="12192001" cy="60867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EEC58DC-2F2B-4BE2-B67F-07B125678C34}"/>
              </a:ext>
            </a:extLst>
          </p:cNvPr>
          <p:cNvSpPr/>
          <p:nvPr userDrawn="1"/>
        </p:nvSpPr>
        <p:spPr bwMode="gray">
          <a:xfrm>
            <a:off x="12308083" y="1542735"/>
            <a:ext cx="897423" cy="187184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484848"/>
                </a:solidFill>
              </a:rPr>
              <a:t>231-231-231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02F1061-646D-4F4A-BF71-63529009C779}"/>
              </a:ext>
            </a:extLst>
          </p:cNvPr>
          <p:cNvSpPr/>
          <p:nvPr/>
        </p:nvSpPr>
        <p:spPr bwMode="gray">
          <a:xfrm>
            <a:off x="12308083" y="440782"/>
            <a:ext cx="897423" cy="187184"/>
          </a:xfrm>
          <a:prstGeom prst="rect">
            <a:avLst/>
          </a:prstGeom>
          <a:solidFill>
            <a:srgbClr val="D9F0F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217-240-247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817B419-0520-447A-99C5-2445CD25CBC7}"/>
              </a:ext>
            </a:extLst>
          </p:cNvPr>
          <p:cNvSpPr/>
          <p:nvPr/>
        </p:nvSpPr>
        <p:spPr bwMode="gray">
          <a:xfrm>
            <a:off x="12308083" y="220391"/>
            <a:ext cx="897423" cy="187184"/>
          </a:xfrm>
          <a:prstGeom prst="rect">
            <a:avLst/>
          </a:prstGeom>
          <a:solidFill>
            <a:srgbClr val="70C6E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112-198-224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F4C58CC-4DF8-4296-B3D0-140D4877D04D}"/>
              </a:ext>
            </a:extLst>
          </p:cNvPr>
          <p:cNvSpPr/>
          <p:nvPr/>
        </p:nvSpPr>
        <p:spPr bwMode="gray">
          <a:xfrm>
            <a:off x="12308083" y="0"/>
            <a:ext cx="897423" cy="187184"/>
          </a:xfrm>
          <a:prstGeom prst="rect">
            <a:avLst/>
          </a:prstGeom>
          <a:solidFill>
            <a:srgbClr val="2955A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41-85-172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B4C1DB7-696A-41FA-B3FE-4C10635D8931}"/>
              </a:ext>
            </a:extLst>
          </p:cNvPr>
          <p:cNvSpPr/>
          <p:nvPr/>
        </p:nvSpPr>
        <p:spPr bwMode="gray">
          <a:xfrm>
            <a:off x="12308083" y="1101955"/>
            <a:ext cx="897423" cy="187184"/>
          </a:xfrm>
          <a:prstGeom prst="rect">
            <a:avLst/>
          </a:prstGeom>
          <a:solidFill>
            <a:srgbClr val="5CB85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92-184-92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C2A2C519-863C-4FFE-885E-34C8AB2B023E}"/>
              </a:ext>
            </a:extLst>
          </p:cNvPr>
          <p:cNvSpPr/>
          <p:nvPr/>
        </p:nvSpPr>
        <p:spPr bwMode="gray">
          <a:xfrm>
            <a:off x="12308083" y="1322346"/>
            <a:ext cx="897423" cy="187184"/>
          </a:xfrm>
          <a:prstGeom prst="rect">
            <a:avLst/>
          </a:prstGeom>
          <a:solidFill>
            <a:srgbClr val="D9534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217-83-79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0299C38-075C-4023-BA01-5FBB57E7B93E}"/>
              </a:ext>
            </a:extLst>
          </p:cNvPr>
          <p:cNvSpPr/>
          <p:nvPr/>
        </p:nvSpPr>
        <p:spPr bwMode="gray">
          <a:xfrm>
            <a:off x="12308083" y="881564"/>
            <a:ext cx="897423" cy="187184"/>
          </a:xfrm>
          <a:prstGeom prst="rect">
            <a:avLst/>
          </a:prstGeom>
          <a:solidFill>
            <a:srgbClr val="03417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3-65-127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230E707-137B-4479-8F7E-1687687A179F}"/>
              </a:ext>
            </a:extLst>
          </p:cNvPr>
          <p:cNvSpPr/>
          <p:nvPr/>
        </p:nvSpPr>
        <p:spPr bwMode="gray">
          <a:xfrm>
            <a:off x="12308083" y="661173"/>
            <a:ext cx="897423" cy="187184"/>
          </a:xfrm>
          <a:prstGeom prst="rect">
            <a:avLst/>
          </a:prstGeom>
          <a:solidFill>
            <a:srgbClr val="48484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72-72-72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DB40A157-1720-4979-94F8-D12B02E26D1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01300" y="302448"/>
            <a:ext cx="1450769" cy="75230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4D6F992-6B58-474D-BE39-7182A4A76A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82370"/>
          <a:stretch/>
        </p:blipFill>
        <p:spPr>
          <a:xfrm>
            <a:off x="0" y="6249330"/>
            <a:ext cx="1790700" cy="28814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D9B8CD9-13A1-4C82-9502-7875BA37DF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0389"/>
          <a:stretch/>
        </p:blipFill>
        <p:spPr>
          <a:xfrm>
            <a:off x="0" y="6537478"/>
            <a:ext cx="1790700" cy="32052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3D85767-15F7-4909-BF7F-019EFB06C0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82370"/>
          <a:stretch/>
        </p:blipFill>
        <p:spPr>
          <a:xfrm>
            <a:off x="1790700" y="6249330"/>
            <a:ext cx="1790700" cy="28814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102AB3E-B4C8-4E35-B4CD-57F49C0D84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0389"/>
          <a:stretch/>
        </p:blipFill>
        <p:spPr>
          <a:xfrm>
            <a:off x="1790700" y="6537478"/>
            <a:ext cx="1790700" cy="32052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21E29FA-3A5E-4261-B8F0-226F64E8E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82370"/>
          <a:stretch/>
        </p:blipFill>
        <p:spPr>
          <a:xfrm>
            <a:off x="3581400" y="6249330"/>
            <a:ext cx="1790700" cy="28814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6084BDB-CA7B-4A26-9085-D7229AD7B4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0389"/>
          <a:stretch/>
        </p:blipFill>
        <p:spPr>
          <a:xfrm>
            <a:off x="3581400" y="6537478"/>
            <a:ext cx="1790700" cy="32052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E0F2649-77FE-473C-B5D9-50BDE2BD70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82370"/>
          <a:stretch/>
        </p:blipFill>
        <p:spPr>
          <a:xfrm>
            <a:off x="5372100" y="6249330"/>
            <a:ext cx="1790700" cy="2881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3B04B4A-3A9F-4A3E-A852-908B8F6191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0389"/>
          <a:stretch/>
        </p:blipFill>
        <p:spPr>
          <a:xfrm>
            <a:off x="5372100" y="6537478"/>
            <a:ext cx="1790700" cy="32052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74ADB11-0589-4CDB-8400-B116EA715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82370"/>
          <a:stretch/>
        </p:blipFill>
        <p:spPr>
          <a:xfrm>
            <a:off x="7162800" y="6249330"/>
            <a:ext cx="1790700" cy="28814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50BE3332-7072-4D41-B75B-7C5C5D43C6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0389"/>
          <a:stretch/>
        </p:blipFill>
        <p:spPr>
          <a:xfrm>
            <a:off x="7162800" y="6537478"/>
            <a:ext cx="1790700" cy="32052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C67ECE3-A0AB-496D-97AC-FA5E72A77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82370"/>
          <a:stretch/>
        </p:blipFill>
        <p:spPr>
          <a:xfrm>
            <a:off x="8953500" y="6249330"/>
            <a:ext cx="1790700" cy="28814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DD17818-D20F-4277-9570-F9CEE533D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0389"/>
          <a:stretch/>
        </p:blipFill>
        <p:spPr>
          <a:xfrm>
            <a:off x="8953500" y="6537478"/>
            <a:ext cx="1790700" cy="32052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5DABA243-3627-4322-B081-4605527126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82370" r="19149"/>
          <a:stretch/>
        </p:blipFill>
        <p:spPr>
          <a:xfrm>
            <a:off x="10744200" y="6249330"/>
            <a:ext cx="1447800" cy="28814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522981F2-11AC-4692-A972-C429F92833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19149" b="80389"/>
          <a:stretch/>
        </p:blipFill>
        <p:spPr>
          <a:xfrm>
            <a:off x="10744200" y="6537478"/>
            <a:ext cx="1447800" cy="320522"/>
          </a:xfrm>
          <a:prstGeom prst="rect">
            <a:avLst/>
          </a:prstGeom>
        </p:spPr>
      </p:pic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DA4C0F7A-2F4A-4824-9B7D-2679BF8CC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3" y="6387858"/>
            <a:ext cx="10952745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6" name="Slide Number Placeholder 5">
            <a:extLst>
              <a:ext uri="{FF2B5EF4-FFF2-40B4-BE49-F238E27FC236}">
                <a16:creationId xmlns:a16="http://schemas.microsoft.com/office/drawing/2014/main" id="{FE76628A-7111-436B-879D-812833C68877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11363254" y="6365945"/>
            <a:ext cx="360000" cy="360000"/>
          </a:xfrm>
          <a:prstGeom prst="rect">
            <a:avLst/>
          </a:prstGeom>
          <a:noFill/>
        </p:spPr>
        <p:txBody>
          <a:bodyPr vert="horz" lIns="91440" tIns="45720" rIns="0" bIns="45720" rtlCol="0" anchor="b" anchorCtr="0"/>
          <a:lstStyle>
            <a:defPPr>
              <a:defRPr lang="en-US"/>
            </a:defPPr>
            <a:lvl1pPr algn="r">
              <a:defRPr sz="800">
                <a:latin typeface="+mj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9C5C7A9E-C6A9-4A9D-A8BC-E29E91AD59EE}" type="slidenum">
              <a:rPr lang="en-US" smtClean="0"/>
              <a:pPr lv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35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ualityregistry.e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slide" Target="slide33.xml"/><Relationship Id="rId3" Type="http://schemas.openxmlformats.org/officeDocument/2006/relationships/image" Target="../media/image26.png"/><Relationship Id="rId21" Type="http://schemas.openxmlformats.org/officeDocument/2006/relationships/slide" Target="slide8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slide" Target="slide12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3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slide" Target="slide28.xml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slide" Target="slide10.xml"/><Relationship Id="rId28" Type="http://schemas.openxmlformats.org/officeDocument/2006/relationships/slide" Target="slide37.xml"/><Relationship Id="rId10" Type="http://schemas.openxmlformats.org/officeDocument/2006/relationships/image" Target="../media/image17.svg"/><Relationship Id="rId19" Type="http://schemas.openxmlformats.org/officeDocument/2006/relationships/slide" Target="slide6.xml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slide" Target="slide25.xml"/><Relationship Id="rId27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slide" Target="slide33.xml"/><Relationship Id="rId3" Type="http://schemas.openxmlformats.org/officeDocument/2006/relationships/image" Target="../media/image26.png"/><Relationship Id="rId21" Type="http://schemas.openxmlformats.org/officeDocument/2006/relationships/slide" Target="slide8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slide" Target="slide12.xm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3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slide" Target="slide28.xml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slide" Target="slide10.xml"/><Relationship Id="rId28" Type="http://schemas.openxmlformats.org/officeDocument/2006/relationships/slide" Target="slide37.xml"/><Relationship Id="rId10" Type="http://schemas.openxmlformats.org/officeDocument/2006/relationships/image" Target="../media/image17.svg"/><Relationship Id="rId19" Type="http://schemas.openxmlformats.org/officeDocument/2006/relationships/slide" Target="slide6.xml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slide" Target="slide25.xml"/><Relationship Id="rId27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slide" Target="slide33.xml"/><Relationship Id="rId3" Type="http://schemas.openxmlformats.org/officeDocument/2006/relationships/image" Target="../media/image26.png"/><Relationship Id="rId21" Type="http://schemas.openxmlformats.org/officeDocument/2006/relationships/slide" Target="slide8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slide" Target="slide12.xm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3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slide" Target="slide28.xml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slide" Target="slide10.xml"/><Relationship Id="rId28" Type="http://schemas.openxmlformats.org/officeDocument/2006/relationships/slide" Target="slide37.xml"/><Relationship Id="rId10" Type="http://schemas.openxmlformats.org/officeDocument/2006/relationships/image" Target="../media/image17.svg"/><Relationship Id="rId19" Type="http://schemas.openxmlformats.org/officeDocument/2006/relationships/slide" Target="slide6.xml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slide" Target="slide25.xml"/><Relationship Id="rId27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slide" Target="slide33.xml"/><Relationship Id="rId3" Type="http://schemas.openxmlformats.org/officeDocument/2006/relationships/image" Target="../media/image26.png"/><Relationship Id="rId21" Type="http://schemas.openxmlformats.org/officeDocument/2006/relationships/slide" Target="slide8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slide" Target="slide12.xml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3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slide" Target="slide28.xml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slide" Target="slide10.xml"/><Relationship Id="rId28" Type="http://schemas.openxmlformats.org/officeDocument/2006/relationships/slide" Target="slide37.xml"/><Relationship Id="rId10" Type="http://schemas.openxmlformats.org/officeDocument/2006/relationships/image" Target="../media/image17.svg"/><Relationship Id="rId19" Type="http://schemas.openxmlformats.org/officeDocument/2006/relationships/slide" Target="slide6.xml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slide" Target="slide25.xml"/><Relationship Id="rId27" Type="http://schemas.openxmlformats.org/officeDocument/2006/relationships/slide" Target="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slide" Target="slide33.xml"/><Relationship Id="rId3" Type="http://schemas.openxmlformats.org/officeDocument/2006/relationships/image" Target="../media/image26.png"/><Relationship Id="rId21" Type="http://schemas.openxmlformats.org/officeDocument/2006/relationships/slide" Target="slide8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slide" Target="slide12.xml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23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slide" Target="slide28.xml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slide" Target="slide10.xml"/><Relationship Id="rId28" Type="http://schemas.openxmlformats.org/officeDocument/2006/relationships/slide" Target="slide37.xml"/><Relationship Id="rId10" Type="http://schemas.openxmlformats.org/officeDocument/2006/relationships/image" Target="../media/image17.svg"/><Relationship Id="rId19" Type="http://schemas.openxmlformats.org/officeDocument/2006/relationships/slide" Target="slide6.xml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slide" Target="slide25.xml"/><Relationship Id="rId27" Type="http://schemas.openxmlformats.org/officeDocument/2006/relationships/slide" Target="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slide" Target="slide21.xml"/><Relationship Id="rId26" Type="http://schemas.openxmlformats.org/officeDocument/2006/relationships/slide" Target="slide37.xml"/><Relationship Id="rId3" Type="http://schemas.openxmlformats.org/officeDocument/2006/relationships/image" Target="../media/image12.png"/><Relationship Id="rId21" Type="http://schemas.openxmlformats.org/officeDocument/2006/relationships/slide" Target="slide10.xml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slide" Target="slide6.xml"/><Relationship Id="rId25" Type="http://schemas.openxmlformats.org/officeDocument/2006/relationships/slide" Target="slide16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svg"/><Relationship Id="rId20" Type="http://schemas.openxmlformats.org/officeDocument/2006/relationships/slide" Target="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24" Type="http://schemas.openxmlformats.org/officeDocument/2006/relationships/slide" Target="slide33.xml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slide" Target="slide12.xml"/><Relationship Id="rId10" Type="http://schemas.openxmlformats.org/officeDocument/2006/relationships/image" Target="../media/image19.svg"/><Relationship Id="rId19" Type="http://schemas.openxmlformats.org/officeDocument/2006/relationships/slide" Target="slide8.xml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Relationship Id="rId22" Type="http://schemas.openxmlformats.org/officeDocument/2006/relationships/slide" Target="slide2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18" Type="http://schemas.openxmlformats.org/officeDocument/2006/relationships/image" Target="../media/image71.png"/><Relationship Id="rId3" Type="http://schemas.openxmlformats.org/officeDocument/2006/relationships/diagramData" Target="../diagrams/data1.xml"/><Relationship Id="rId21" Type="http://schemas.openxmlformats.org/officeDocument/2006/relationships/image" Target="../media/image74.svg"/><Relationship Id="rId7" Type="http://schemas.microsoft.com/office/2007/relationships/diagramDrawing" Target="../diagrams/drawing1.xml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4.svg"/><Relationship Id="rId24" Type="http://schemas.openxmlformats.org/officeDocument/2006/relationships/image" Target="../media/image77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68.svg"/><Relationship Id="rId23" Type="http://schemas.openxmlformats.org/officeDocument/2006/relationships/image" Target="../media/image76.png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62.svg"/><Relationship Id="rId14" Type="http://schemas.openxmlformats.org/officeDocument/2006/relationships/image" Target="../media/image67.png"/><Relationship Id="rId22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jpe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slide" Target="slide33.xml"/><Relationship Id="rId3" Type="http://schemas.openxmlformats.org/officeDocument/2006/relationships/image" Target="../media/image26.png"/><Relationship Id="rId21" Type="http://schemas.openxmlformats.org/officeDocument/2006/relationships/slide" Target="slide8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slide" Target="slide12.xml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23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slide" Target="slide28.xml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slide" Target="slide10.xml"/><Relationship Id="rId28" Type="http://schemas.openxmlformats.org/officeDocument/2006/relationships/slide" Target="slide37.xml"/><Relationship Id="rId10" Type="http://schemas.openxmlformats.org/officeDocument/2006/relationships/image" Target="../media/image17.svg"/><Relationship Id="rId19" Type="http://schemas.openxmlformats.org/officeDocument/2006/relationships/slide" Target="slide6.xml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slide" Target="slide25.xml"/><Relationship Id="rId27" Type="http://schemas.openxmlformats.org/officeDocument/2006/relationships/slide" Target="slide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qualityregistry.eu/policie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qualityregistry.eu/images/forms/RES_Q_Data_Sharing_Agreement.pdf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althdata.org/gbd/2019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slide" Target="slide33.xml"/><Relationship Id="rId3" Type="http://schemas.openxmlformats.org/officeDocument/2006/relationships/image" Target="../media/image26.png"/><Relationship Id="rId21" Type="http://schemas.openxmlformats.org/officeDocument/2006/relationships/slide" Target="slide8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slide" Target="slide12.xml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23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slide" Target="slide28.xml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slide" Target="slide10.xml"/><Relationship Id="rId28" Type="http://schemas.openxmlformats.org/officeDocument/2006/relationships/slide" Target="slide37.xml"/><Relationship Id="rId10" Type="http://schemas.openxmlformats.org/officeDocument/2006/relationships/image" Target="../media/image17.svg"/><Relationship Id="rId19" Type="http://schemas.openxmlformats.org/officeDocument/2006/relationships/slide" Target="slide6.xml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slide" Target="slide25.xml"/><Relationship Id="rId27" Type="http://schemas.openxmlformats.org/officeDocument/2006/relationships/slide" Target="slide1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admin@qualityregistry.eu" TargetMode="External"/><Relationship Id="rId2" Type="http://schemas.openxmlformats.org/officeDocument/2006/relationships/hyperlink" Target="http://www.qualityregistry.eu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slide" Target="slide33.xml"/><Relationship Id="rId3" Type="http://schemas.openxmlformats.org/officeDocument/2006/relationships/image" Target="../media/image12.png"/><Relationship Id="rId21" Type="http://schemas.openxmlformats.org/officeDocument/2006/relationships/slide" Target="slide8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slide" Target="slide12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svg"/><Relationship Id="rId11" Type="http://schemas.openxmlformats.org/officeDocument/2006/relationships/image" Target="../media/image18.png"/><Relationship Id="rId24" Type="http://schemas.openxmlformats.org/officeDocument/2006/relationships/slide" Target="slide28.xml"/><Relationship Id="rId5" Type="http://schemas.openxmlformats.org/officeDocument/2006/relationships/image" Target="../media/image26.png"/><Relationship Id="rId15" Type="http://schemas.openxmlformats.org/officeDocument/2006/relationships/image" Target="../media/image22.png"/><Relationship Id="rId23" Type="http://schemas.openxmlformats.org/officeDocument/2006/relationships/slide" Target="slide10.xml"/><Relationship Id="rId28" Type="http://schemas.openxmlformats.org/officeDocument/2006/relationships/slide" Target="slide37.xml"/><Relationship Id="rId10" Type="http://schemas.openxmlformats.org/officeDocument/2006/relationships/image" Target="../media/image17.svg"/><Relationship Id="rId19" Type="http://schemas.openxmlformats.org/officeDocument/2006/relationships/slide" Target="slide6.xml"/><Relationship Id="rId4" Type="http://schemas.openxmlformats.org/officeDocument/2006/relationships/image" Target="../media/image13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slide" Target="slide25.xml"/><Relationship Id="rId27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slide" Target="slide33.xml"/><Relationship Id="rId3" Type="http://schemas.openxmlformats.org/officeDocument/2006/relationships/image" Target="../media/image26.png"/><Relationship Id="rId21" Type="http://schemas.openxmlformats.org/officeDocument/2006/relationships/slide" Target="slide8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slide" Target="slide12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slide" Target="slide28.xml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slide" Target="slide10.xml"/><Relationship Id="rId28" Type="http://schemas.openxmlformats.org/officeDocument/2006/relationships/slide" Target="slide37.xml"/><Relationship Id="rId10" Type="http://schemas.openxmlformats.org/officeDocument/2006/relationships/image" Target="../media/image17.svg"/><Relationship Id="rId19" Type="http://schemas.openxmlformats.org/officeDocument/2006/relationships/slide" Target="slide6.xml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slide" Target="slide25.xml"/><Relationship Id="rId27" Type="http://schemas.openxmlformats.org/officeDocument/2006/relationships/slide" Target="slide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slide" Target="slide33.xml"/><Relationship Id="rId3" Type="http://schemas.openxmlformats.org/officeDocument/2006/relationships/image" Target="../media/image26.png"/><Relationship Id="rId21" Type="http://schemas.openxmlformats.org/officeDocument/2006/relationships/slide" Target="slide8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slide" Target="slide12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3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24" Type="http://schemas.openxmlformats.org/officeDocument/2006/relationships/slide" Target="slide28.xml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slide" Target="slide10.xml"/><Relationship Id="rId28" Type="http://schemas.openxmlformats.org/officeDocument/2006/relationships/slide" Target="slide37.xml"/><Relationship Id="rId10" Type="http://schemas.openxmlformats.org/officeDocument/2006/relationships/image" Target="../media/image17.svg"/><Relationship Id="rId19" Type="http://schemas.openxmlformats.org/officeDocument/2006/relationships/slide" Target="slide6.xml"/><Relationship Id="rId4" Type="http://schemas.openxmlformats.org/officeDocument/2006/relationships/image" Target="../media/image27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slide" Target="slide25.xml"/><Relationship Id="rId27" Type="http://schemas.openxmlformats.org/officeDocument/2006/relationships/slide" Target="slide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21B7DDB3-594D-4832-8EA7-F760AC43C1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i="0" dirty="0">
                <a:hlinkClick r:id="rId3"/>
              </a:rPr>
              <a:t>www.qualityregistry.eu</a:t>
            </a:r>
            <a:r>
              <a:rPr lang="en-US" i="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8AB363-84F6-480B-BBB4-3BCC781EBB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Como usar a ferramenta, RESQ </a:t>
            </a:r>
          </a:p>
        </p:txBody>
      </p:sp>
    </p:spTree>
    <p:extLst>
      <p:ext uri="{BB962C8B-B14F-4D97-AF65-F5344CB8AC3E}">
        <p14:creationId xmlns:p14="http://schemas.microsoft.com/office/powerpoint/2010/main" val="376134366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D58BB79-2FD1-46F4-844E-8D69E1617F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17"/>
          <a:stretch/>
        </p:blipFill>
        <p:spPr>
          <a:xfrm>
            <a:off x="4871230" y="1503733"/>
            <a:ext cx="4230000" cy="2096367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2800" dirty="0"/>
              <a:t>Como fazer </a:t>
            </a:r>
            <a:r>
              <a:rPr lang="pt-PT" sz="2800" i="1" dirty="0"/>
              <a:t>login </a:t>
            </a:r>
            <a:r>
              <a:rPr lang="pt-PT" sz="2800" dirty="0"/>
              <a:t>no seu centro/hospital como coordenador local ou como utilizador </a:t>
            </a:r>
            <a:endParaRPr lang="pt-PT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BFBA1FB-0832-42DB-B6AE-08542A221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83" y="1503733"/>
            <a:ext cx="4230000" cy="216071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504882" y="3850489"/>
            <a:ext cx="2160000" cy="118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Ir para </a:t>
            </a:r>
            <a:r>
              <a:rPr lang="pt-PT" sz="1400" b="1" u="sng" dirty="0">
                <a:solidFill>
                  <a:schemeClr val="bg1"/>
                </a:solidFill>
              </a:rPr>
              <a:t>qualityregistry.eu </a:t>
            </a:r>
            <a:r>
              <a:rPr lang="pt-PT" sz="1400" dirty="0">
                <a:solidFill>
                  <a:schemeClr val="bg1"/>
                </a:solidFill>
              </a:rPr>
              <a:t>e clicar em ‘Registry Login’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1C5849-CE58-41E9-9B4B-FC28DA0E1566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1584882" y="1838581"/>
            <a:ext cx="1725539" cy="2011908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eft Brace 19">
            <a:extLst>
              <a:ext uri="{FF2B5EF4-FFF2-40B4-BE49-F238E27FC236}">
                <a16:creationId xmlns:a16="http://schemas.microsoft.com/office/drawing/2014/main" id="{F10C363A-566A-40BA-ACF9-BF34BD3BEE3D}"/>
              </a:ext>
            </a:extLst>
          </p:cNvPr>
          <p:cNvSpPr/>
          <p:nvPr/>
        </p:nvSpPr>
        <p:spPr>
          <a:xfrm>
            <a:off x="6522191" y="2169459"/>
            <a:ext cx="330391" cy="690508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accent4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351A9F-CD30-4F03-A1C6-DE7CD4ECB6F1}"/>
              </a:ext>
            </a:extLst>
          </p:cNvPr>
          <p:cNvSpPr/>
          <p:nvPr/>
        </p:nvSpPr>
        <p:spPr>
          <a:xfrm>
            <a:off x="5472243" y="2222906"/>
            <a:ext cx="1080000" cy="6905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000" dirty="0"/>
              <a:t>Introduzir as suas credenciais de login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5668BAD-C0D9-4210-A5F5-922D493B11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06" r="4665"/>
          <a:stretch/>
        </p:blipFill>
        <p:spPr>
          <a:xfrm>
            <a:off x="7457118" y="3850489"/>
            <a:ext cx="4230000" cy="2288501"/>
          </a:xfrm>
          <a:prstGeom prst="rect">
            <a:avLst/>
          </a:prstGeom>
          <a:ln>
            <a:noFill/>
          </a:ln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A40C529-1AEC-4D38-AE4C-7E2E12CAF8F7}"/>
              </a:ext>
            </a:extLst>
          </p:cNvPr>
          <p:cNvSpPr/>
          <p:nvPr/>
        </p:nvSpPr>
        <p:spPr>
          <a:xfrm>
            <a:off x="9237577" y="1503733"/>
            <a:ext cx="2160000" cy="118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/>
              <a:t>Será direcionado para a página inicial do hospital para adicionar/ver a lista de pacientes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74BA212-432C-4A68-A9EA-FD723C661DA9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8708804" y="2691733"/>
            <a:ext cx="1608773" cy="1259257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2856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  <p:bldP spid="22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Fucionalidade do RES-Q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780E4C-C76B-442F-A3BF-C792A8ACD7A1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registar o seu centro/hospital como coordenador local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98766-A9CF-443C-89A1-9EE6C5AE8CB5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registar um utilizador num centro/ hospital registado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376CB1-224C-475B-9BC6-A433AFBD7E30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um coordenador local/utilizador pode fazer o login no seu centro/hospital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BACB18-7043-4C83-9ADF-3F769CF19B78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registar um           novo doente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A78CCA-0ED6-4C97-996D-4FBF152976D6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Usar o </a:t>
            </a:r>
            <a:r>
              <a:rPr lang="pt-PT" sz="1400" i="1" dirty="0"/>
              <a:t>Dashboard</a:t>
            </a:r>
            <a:r>
              <a:rPr lang="pt-PT" sz="1400" dirty="0"/>
              <a:t> para monitorizar o desempenho do seu centro/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7DBC2D-B78B-4D30-94F1-19CDFD0B4B2B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Como utilizar a função de descarregar (</a:t>
            </a:r>
            <a:r>
              <a:rPr lang="pt-PT" sz="1400" i="1" dirty="0"/>
              <a:t>download</a:t>
            </a:r>
            <a:r>
              <a:rPr lang="pt-PT" sz="1400" dirty="0"/>
              <a:t>) e descarregar relatórios (</a:t>
            </a:r>
            <a:r>
              <a:rPr lang="pt-PT" sz="1400" i="1" dirty="0"/>
              <a:t>download reports</a:t>
            </a:r>
            <a:r>
              <a:rPr lang="pt-PT" sz="1400" dirty="0"/>
              <a:t>)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7A9F3-8CB0-47A3-9EC2-DDE00C5F43B2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Monitorização de evolução da qualidade dos cuidados no AVC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222661-F2C1-4197-9F62-702EC52955BB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Utilização de RES-Q para obter prémios WSO/ ESO Angels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42507-CF98-49C9-B244-6A6A9C43166D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Políticas do RES-Q incluindo partilha de dados/ privacidade de dados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4AC995-8DDF-4EFD-B533-2C540FDA98AC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Equipa RES-Q e contactos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7B2AE9-393A-4DCE-BA06-1BA66F79BB9B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4-5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EB951A07-6FD6-4CF1-BA5C-830FC037A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9435049-62FA-476A-BCBB-AE1D70C961AE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7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CB291A8-8886-4903-B310-257E847AF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A56A73-FC8F-411E-8D31-2C84F8EC57DC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9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607B135-B9FD-4BF6-B3F2-4C2CAE907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337B1F0-0A7A-4544-9652-FEB12C3A5BE0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 11-13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7B16F7DB-5387-49AF-AA0E-980CE45C42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0C4507E-E9FC-45F8-ABBA-25158AF66DE4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15-18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7DB83F15-8BAD-4B4E-A7D6-EBEC904E3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11C9B8F-B0E9-48C7-8311-0264CC6A2527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20-22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A17EFD91-68BB-4D5C-A8E2-48D8997D8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D77863F-94D3-4727-8459-AAA35418E52C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24-25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2072124-EA42-48CD-BD81-987F39CC4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21D0133-3F72-4562-A25F-9892EE2026F0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27-30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2EF4BE79-CC50-4B81-88B6-A1DDB8C62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E999938-D783-4196-A33F-D1C5DB32DFF9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32-34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520DF62-4E37-4A7A-9637-18271BC1E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54C8963E-A1B4-4A85-9EA8-585E026D0CFE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36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C68DD9CE-CEC8-4118-90BA-726ACE4B1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40E73B2-4AAE-4971-B1D7-A20D8A7AC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FC275ED-E375-48E7-8013-A8299504F4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3310E337-4693-452B-9793-E7A8DADB61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FB2BA0C8-2F08-42DB-8982-2DB4A92A77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710AC9CD-A44E-4264-AB42-27B1F3AD51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CE4E1E0E-60EA-4987-A07D-D4DC22D9F9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63" name="Graphic 54">
            <a:extLst>
              <a:ext uri="{FF2B5EF4-FFF2-40B4-BE49-F238E27FC236}">
                <a16:creationId xmlns:a16="http://schemas.microsoft.com/office/drawing/2014/main" id="{C68C0741-1197-46CA-BA17-750FE388C0EA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74B7679-7A03-4F8E-BAB8-B381092E2243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64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65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67" name="Graphic 59">
            <a:extLst>
              <a:ext uri="{FF2B5EF4-FFF2-40B4-BE49-F238E27FC236}">
                <a16:creationId xmlns:a16="http://schemas.microsoft.com/office/drawing/2014/main" id="{7642AF51-FB30-4EBA-9498-380B92CA1FB7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68" name="Graphic 61">
            <a:extLst>
              <a:ext uri="{FF2B5EF4-FFF2-40B4-BE49-F238E27FC236}">
                <a16:creationId xmlns:a16="http://schemas.microsoft.com/office/drawing/2014/main" id="{EEA8E0F3-2103-4581-8AE7-C6530DAEEC62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8" name="Rectangle 47">
            <a:hlinkClick r:id="rId19" action="ppaction://hlinksldjump"/>
            <a:extLst>
              <a:ext uri="{FF2B5EF4-FFF2-40B4-BE49-F238E27FC236}">
                <a16:creationId xmlns:a16="http://schemas.microsoft.com/office/drawing/2014/main" id="{9920DD2F-B552-4872-9ECD-4B217809B135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1" name="Rectangle 50">
            <a:hlinkClick r:id="rId20" action="ppaction://hlinksldjump"/>
            <a:extLst>
              <a:ext uri="{FF2B5EF4-FFF2-40B4-BE49-F238E27FC236}">
                <a16:creationId xmlns:a16="http://schemas.microsoft.com/office/drawing/2014/main" id="{7636DE7B-AB79-4EF2-B74A-C2BF7D71F307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2" name="Rectangle 51">
            <a:hlinkClick r:id="rId21" action="ppaction://hlinksldjump"/>
            <a:extLst>
              <a:ext uri="{FF2B5EF4-FFF2-40B4-BE49-F238E27FC236}">
                <a16:creationId xmlns:a16="http://schemas.microsoft.com/office/drawing/2014/main" id="{5E38FEF1-E933-4EA0-998E-FEBA3472BBA1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5" name="Rectangle 54">
            <a:hlinkClick r:id="rId22" action="ppaction://hlinksldjump"/>
            <a:extLst>
              <a:ext uri="{FF2B5EF4-FFF2-40B4-BE49-F238E27FC236}">
                <a16:creationId xmlns:a16="http://schemas.microsoft.com/office/drawing/2014/main" id="{0898CFCA-A66D-47D4-8611-7F803B0F4877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8" name="Rectangle 57">
            <a:hlinkClick r:id="rId23" action="ppaction://hlinksldjump"/>
            <a:extLst>
              <a:ext uri="{FF2B5EF4-FFF2-40B4-BE49-F238E27FC236}">
                <a16:creationId xmlns:a16="http://schemas.microsoft.com/office/drawing/2014/main" id="{F028D753-8A7A-44EB-9FC2-1F8A9AC9D614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0" name="Rectangle 59">
            <a:hlinkClick r:id="rId24" action="ppaction://hlinksldjump"/>
            <a:extLst>
              <a:ext uri="{FF2B5EF4-FFF2-40B4-BE49-F238E27FC236}">
                <a16:creationId xmlns:a16="http://schemas.microsoft.com/office/drawing/2014/main" id="{572101AF-CD65-46B3-BC5B-6FF93A8C2991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62" name="Rectangle 61">
            <a:hlinkClick r:id="rId25" action="ppaction://hlinksldjump"/>
            <a:extLst>
              <a:ext uri="{FF2B5EF4-FFF2-40B4-BE49-F238E27FC236}">
                <a16:creationId xmlns:a16="http://schemas.microsoft.com/office/drawing/2014/main" id="{0DF54C98-111F-43D7-A425-1176951AAE0E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9" name="Rectangle 68">
            <a:hlinkClick r:id="rId26" action="ppaction://hlinksldjump"/>
            <a:extLst>
              <a:ext uri="{FF2B5EF4-FFF2-40B4-BE49-F238E27FC236}">
                <a16:creationId xmlns:a16="http://schemas.microsoft.com/office/drawing/2014/main" id="{AA2C6B94-2D99-4EB2-90B3-1B4CBA592671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0" name="Rectangle 69">
            <a:hlinkClick r:id="rId27" action="ppaction://hlinksldjump"/>
            <a:extLst>
              <a:ext uri="{FF2B5EF4-FFF2-40B4-BE49-F238E27FC236}">
                <a16:creationId xmlns:a16="http://schemas.microsoft.com/office/drawing/2014/main" id="{9D364254-8FC1-4924-93AB-19BE2C1FDAAB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1" name="Rectangle 70">
            <a:hlinkClick r:id="rId28" action="ppaction://hlinksldjump"/>
            <a:extLst>
              <a:ext uri="{FF2B5EF4-FFF2-40B4-BE49-F238E27FC236}">
                <a16:creationId xmlns:a16="http://schemas.microsoft.com/office/drawing/2014/main" id="{E7805CA6-79C4-4751-AAE7-B22EABC6445D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308756886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A29AEBC-30BA-404F-B965-6454F2077A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84"/>
          <a:stretch/>
        </p:blipFill>
        <p:spPr>
          <a:xfrm>
            <a:off x="7457118" y="3837709"/>
            <a:ext cx="4230000" cy="2155364"/>
          </a:xfrm>
          <a:prstGeom prst="rect">
            <a:avLst/>
          </a:prstGeom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15D30D-17A8-48FB-9D2E-5597B73807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84" r="4396"/>
          <a:stretch/>
        </p:blipFill>
        <p:spPr>
          <a:xfrm>
            <a:off x="4871230" y="1503732"/>
            <a:ext cx="4230000" cy="2282588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F711AB-71D9-47D9-A290-3E9718AF33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265" r="4358"/>
          <a:stretch/>
        </p:blipFill>
        <p:spPr>
          <a:xfrm>
            <a:off x="504882" y="1503733"/>
            <a:ext cx="4230000" cy="2282197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572729" cy="768263"/>
          </a:xfrm>
        </p:spPr>
        <p:txBody>
          <a:bodyPr/>
          <a:lstStyle/>
          <a:p>
            <a:r>
              <a:rPr lang="pt-PT" dirty="0"/>
              <a:t>Como registar um novo doente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504882" y="3850489"/>
            <a:ext cx="2160000" cy="57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 err="1"/>
              <a:t>Clicar</a:t>
            </a:r>
            <a:r>
              <a:rPr lang="en-IN" sz="1400" dirty="0"/>
              <a:t> </a:t>
            </a:r>
            <a:r>
              <a:rPr lang="en-IN" sz="1400" dirty="0" err="1"/>
              <a:t>em</a:t>
            </a:r>
            <a:r>
              <a:rPr lang="en-IN" sz="1400" dirty="0"/>
              <a:t> ‘Add patient’ </a:t>
            </a:r>
            <a:endParaRPr lang="en-US" sz="14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1C5849-CE58-41E9-9B4B-FC28DA0E1566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1584882" y="1745673"/>
            <a:ext cx="155901" cy="2104816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A602A1D-9A4C-46C8-B66D-6DA17E3FFB98}"/>
              </a:ext>
            </a:extLst>
          </p:cNvPr>
          <p:cNvSpPr/>
          <p:nvPr/>
        </p:nvSpPr>
        <p:spPr>
          <a:xfrm>
            <a:off x="6941230" y="1845852"/>
            <a:ext cx="2160000" cy="57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dirty="0"/>
              <a:t>O ‘Study Patient ID’ é </a:t>
            </a:r>
            <a:r>
              <a:rPr lang="en-IN" sz="1400" dirty="0" err="1"/>
              <a:t>gerado</a:t>
            </a:r>
            <a:r>
              <a:rPr lang="en-IN" sz="1400" dirty="0"/>
              <a:t> </a:t>
            </a:r>
            <a:r>
              <a:rPr lang="en-IN" sz="1400" dirty="0" err="1"/>
              <a:t>automaticamente</a:t>
            </a:r>
            <a:endParaRPr lang="en-US" sz="14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1A61453-7003-47E0-8DBC-3AA32B53650F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6233020" y="2038525"/>
            <a:ext cx="708210" cy="95327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61EEACFC-E5A9-472C-A33A-EE55C7CE6415}"/>
              </a:ext>
            </a:extLst>
          </p:cNvPr>
          <p:cNvSpPr/>
          <p:nvPr/>
        </p:nvSpPr>
        <p:spPr>
          <a:xfrm>
            <a:off x="4871230" y="3850489"/>
            <a:ext cx="2160000" cy="97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/>
              <a:t>Após selecionar a data de admissão, clicar em ‘</a:t>
            </a:r>
            <a:r>
              <a:rPr lang="en-IN" sz="1400" dirty="0"/>
              <a:t>add patient’</a:t>
            </a:r>
            <a:endParaRPr lang="en-US" sz="1400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B1AF25D-A9D4-4DEC-9875-F20ADE12B9AD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5624818" y="2369890"/>
            <a:ext cx="326412" cy="1480599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Left Brace 37">
            <a:extLst>
              <a:ext uri="{FF2B5EF4-FFF2-40B4-BE49-F238E27FC236}">
                <a16:creationId xmlns:a16="http://schemas.microsoft.com/office/drawing/2014/main" id="{D8537D34-C3EF-4A0E-8BC2-F7097B1C9C0A}"/>
              </a:ext>
            </a:extLst>
          </p:cNvPr>
          <p:cNvSpPr/>
          <p:nvPr/>
        </p:nvSpPr>
        <p:spPr>
          <a:xfrm rot="16200000">
            <a:off x="10537692" y="4092606"/>
            <a:ext cx="330391" cy="1968463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accent4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029F492-5BB9-4FC2-9B2E-BC293192E6ED}"/>
              </a:ext>
            </a:extLst>
          </p:cNvPr>
          <p:cNvSpPr/>
          <p:nvPr/>
        </p:nvSpPr>
        <p:spPr>
          <a:xfrm>
            <a:off x="9793703" y="5219056"/>
            <a:ext cx="1818368" cy="5836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000" dirty="0">
                <a:solidFill>
                  <a:schemeClr val="bg1"/>
                </a:solidFill>
              </a:rPr>
              <a:t>Pode selecionar o formulário básico ou completo &amp; clicar em ‘Enter data’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0929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 animBg="1"/>
      <p:bldP spid="31" grpId="0" animBg="1"/>
      <p:bldP spid="38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4BD3FAF-6CEB-44E0-B0B8-49CF4E1E3B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82" y="1503733"/>
            <a:ext cx="3240000" cy="3829526"/>
          </a:xfrm>
          <a:prstGeom prst="rect">
            <a:avLst/>
          </a:prstGeom>
          <a:ln>
            <a:noFill/>
          </a:ln>
        </p:spPr>
      </p:pic>
      <p:pic>
        <p:nvPicPr>
          <p:cNvPr id="20" name="Content Placeholder 14">
            <a:extLst>
              <a:ext uri="{FF2B5EF4-FFF2-40B4-BE49-F238E27FC236}">
                <a16:creationId xmlns:a16="http://schemas.microsoft.com/office/drawing/2014/main" id="{06BE10F5-523C-4503-9F49-B570DA7064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317" y="2347123"/>
            <a:ext cx="3240000" cy="3812930"/>
          </a:xfrm>
          <a:prstGeom prst="rect">
            <a:avLst/>
          </a:prstGeom>
          <a:ln>
            <a:noFill/>
          </a:ln>
        </p:spPr>
      </p:pic>
      <p:pic>
        <p:nvPicPr>
          <p:cNvPr id="21" name="Content Placeholder 19">
            <a:extLst>
              <a:ext uri="{FF2B5EF4-FFF2-40B4-BE49-F238E27FC236}">
                <a16:creationId xmlns:a16="http://schemas.microsoft.com/office/drawing/2014/main" id="{7824C498-B0F8-42B8-8B02-11C5CD3FB07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685" y="1503733"/>
            <a:ext cx="3240000" cy="3829526"/>
          </a:xfrm>
          <a:prstGeom prst="rect">
            <a:avLst/>
          </a:prstGeom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F61E55-B52F-4DC9-A682-B76760667AF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7120" y="2347123"/>
            <a:ext cx="3240000" cy="3829526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572729" cy="768263"/>
          </a:xfrm>
        </p:spPr>
        <p:txBody>
          <a:bodyPr/>
          <a:lstStyle/>
          <a:p>
            <a:r>
              <a:rPr lang="pt-PT" sz="2800" dirty="0">
                <a:latin typeface="Arial Narrow" panose="020B0606020202030204" pitchFamily="34" charset="0"/>
              </a:rPr>
              <a:t>Pode escolher entre 2 formulários para monitorização</a:t>
            </a:r>
            <a:endParaRPr lang="es-E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2771316" y="1503733"/>
            <a:ext cx="2160000" cy="36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‘RES-Q Basic 2.0’</a:t>
            </a:r>
            <a:endParaRPr lang="en-US" sz="1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1EEACFC-E5A9-472C-A33A-EE55C7CE6415}"/>
              </a:ext>
            </a:extLst>
          </p:cNvPr>
          <p:cNvSpPr/>
          <p:nvPr/>
        </p:nvSpPr>
        <p:spPr>
          <a:xfrm>
            <a:off x="9527118" y="1503733"/>
            <a:ext cx="2160000" cy="36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‘RES-Q comprehensive’</a:t>
            </a:r>
            <a:endParaRPr lang="en-US" sz="1400" dirty="0"/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D8537D34-C3EF-4A0E-8BC2-F7097B1C9C0A}"/>
              </a:ext>
            </a:extLst>
          </p:cNvPr>
          <p:cNvSpPr/>
          <p:nvPr/>
        </p:nvSpPr>
        <p:spPr>
          <a:xfrm>
            <a:off x="7176000" y="2047629"/>
            <a:ext cx="330391" cy="4010882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accent4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029F492-5BB9-4FC2-9B2E-BC293192E6ED}"/>
              </a:ext>
            </a:extLst>
          </p:cNvPr>
          <p:cNvSpPr/>
          <p:nvPr/>
        </p:nvSpPr>
        <p:spPr>
          <a:xfrm>
            <a:off x="5016000" y="3105263"/>
            <a:ext cx="2160000" cy="189561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/>
              <a:t>Principal </a:t>
            </a:r>
            <a:r>
              <a:rPr lang="es-ES" sz="1000" b="1" dirty="0" err="1"/>
              <a:t>diferença</a:t>
            </a:r>
            <a:r>
              <a:rPr lang="es-ES" sz="1000" b="1" dirty="0"/>
              <a:t> versus   Basic </a:t>
            </a:r>
            <a:r>
              <a:rPr lang="es-ES" sz="1000" b="1" dirty="0" err="1"/>
              <a:t>form</a:t>
            </a:r>
            <a:endParaRPr lang="es-ES" sz="10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/>
              <a:t>Obter o tipo de imagem em pormenor e não só TAC (CT) ou Ressonância Magnética (MRI)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/>
              <a:t>Obter moléculas prescritas em vez de anti plaquetas/ anti coagulantes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00" dirty="0"/>
              <a:t>Obter seguimento de MRS após 3 meses da alta</a:t>
            </a:r>
          </a:p>
        </p:txBody>
      </p:sp>
    </p:spTree>
    <p:extLst>
      <p:ext uri="{BB962C8B-B14F-4D97-AF65-F5344CB8AC3E}">
        <p14:creationId xmlns:p14="http://schemas.microsoft.com/office/powerpoint/2010/main" val="3175434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1" grpId="0" animBg="1"/>
      <p:bldP spid="38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5730401-FA89-4CDE-BFED-1CB42D1C40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84" t="6500"/>
          <a:stretch/>
        </p:blipFill>
        <p:spPr>
          <a:xfrm>
            <a:off x="504883" y="1503733"/>
            <a:ext cx="7434048" cy="4637059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572729" cy="768263"/>
          </a:xfrm>
        </p:spPr>
        <p:txBody>
          <a:bodyPr/>
          <a:lstStyle/>
          <a:p>
            <a:r>
              <a:rPr lang="pt-PT" dirty="0"/>
              <a:t>Comece a introduzir a informação do doente no formulário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8148715" y="1503733"/>
            <a:ext cx="2160000" cy="118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/>
              <a:t>Uma vez preenchidos os dados do doente, clicar em ‘Mark CRF complete’</a:t>
            </a:r>
            <a:endParaRPr lang="en-US" sz="14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6EFB3F-C7A1-421E-BB91-D550A1B21F5E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095248" y="2097733"/>
            <a:ext cx="6053467" cy="391131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A87137-25D0-4534-8FC3-9A0D03A8DB5D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6546135" y="2097733"/>
            <a:ext cx="1602580" cy="3697504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2340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Fucionalidade do RES-Q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780E4C-C76B-442F-A3BF-C792A8ACD7A1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registar o seu centro/hospital como coordenador local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98766-A9CF-443C-89A1-9EE6C5AE8CB5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registar um utilizador num centro/ hospital registado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376CB1-224C-475B-9BC6-A433AFBD7E30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um coordenador local/utilizador pode fazer o login no seu centro/hospital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BACB18-7043-4C83-9ADF-3F769CF19B78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registar um           novo doente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A78CCA-0ED6-4C97-996D-4FBF152976D6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Usar o </a:t>
            </a:r>
            <a:r>
              <a:rPr lang="pt-PT" sz="1400" i="1" dirty="0"/>
              <a:t>Dashboard</a:t>
            </a:r>
            <a:r>
              <a:rPr lang="pt-PT" sz="1400" dirty="0"/>
              <a:t> para monitorizar o desempenho do seu centro/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7DBC2D-B78B-4D30-94F1-19CDFD0B4B2B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Como utilizar a função de descarregar (</a:t>
            </a:r>
            <a:r>
              <a:rPr lang="pt-PT" sz="1400" i="1" dirty="0"/>
              <a:t>download</a:t>
            </a:r>
            <a:r>
              <a:rPr lang="pt-PT" sz="1400" dirty="0"/>
              <a:t>) e descarregar relatórios (</a:t>
            </a:r>
            <a:r>
              <a:rPr lang="pt-PT" sz="1400" i="1" dirty="0"/>
              <a:t>download reports</a:t>
            </a:r>
            <a:r>
              <a:rPr lang="pt-PT" sz="1400" dirty="0"/>
              <a:t>)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7A9F3-8CB0-47A3-9EC2-DDE00C5F43B2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Monitorização de evolução da qualidade dos cuidados no AVC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222661-F2C1-4197-9F62-702EC52955BB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Utilização de RES-Q para obter prémios WSO/ ESO Angels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42507-CF98-49C9-B244-6A6A9C43166D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Políticas do RES-Q incluindo partilha de dados/ privacidade de dados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4AC995-8DDF-4EFD-B533-2C540FDA98AC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Equipa RES-Q e contactos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7B2AE9-393A-4DCE-BA06-1BA66F79BB9B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4-5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EB951A07-6FD6-4CF1-BA5C-830FC037A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9435049-62FA-476A-BCBB-AE1D70C961AE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7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CB291A8-8886-4903-B310-257E847AF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A56A73-FC8F-411E-8D31-2C84F8EC57DC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9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607B135-B9FD-4BF6-B3F2-4C2CAE907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337B1F0-0A7A-4544-9652-FEB12C3A5BE0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11-13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7B16F7DB-5387-49AF-AA0E-980CE45C4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0C4507E-E9FC-45F8-ABBA-25158AF66DE4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SLIDES 15-18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7DB83F15-8BAD-4B4E-A7D6-EBEC904E32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11C9B8F-B0E9-48C7-8311-0264CC6A2527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20-22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A17EFD91-68BB-4D5C-A8E2-48D8997D8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D77863F-94D3-4727-8459-AAA35418E52C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24-25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2072124-EA42-48CD-BD81-987F39CC4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21D0133-3F72-4562-A25F-9892EE2026F0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27-30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2EF4BE79-CC50-4B81-88B6-A1DDB8C62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E999938-D783-4196-A33F-D1C5DB32DFF9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32-34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520DF62-4E37-4A7A-9637-18271BC1E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54C8963E-A1B4-4A85-9EA8-585E026D0CFE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36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C68DD9CE-CEC8-4118-90BA-726ACE4B1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40E73B2-4AAE-4971-B1D7-A20D8A7AC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FC275ED-E375-48E7-8013-A8299504F4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3310E337-4693-452B-9793-E7A8DADB61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FB2BA0C8-2F08-42DB-8982-2DB4A92A77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710AC9CD-A44E-4264-AB42-27B1F3AD51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CE4E1E0E-60EA-4987-A07D-D4DC22D9F9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63" name="Graphic 54">
            <a:extLst>
              <a:ext uri="{FF2B5EF4-FFF2-40B4-BE49-F238E27FC236}">
                <a16:creationId xmlns:a16="http://schemas.microsoft.com/office/drawing/2014/main" id="{C68C0741-1197-46CA-BA17-750FE388C0EA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74B7679-7A03-4F8E-BAB8-B381092E2243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64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65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67" name="Graphic 59">
            <a:extLst>
              <a:ext uri="{FF2B5EF4-FFF2-40B4-BE49-F238E27FC236}">
                <a16:creationId xmlns:a16="http://schemas.microsoft.com/office/drawing/2014/main" id="{7642AF51-FB30-4EBA-9498-380B92CA1FB7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68" name="Graphic 61">
            <a:extLst>
              <a:ext uri="{FF2B5EF4-FFF2-40B4-BE49-F238E27FC236}">
                <a16:creationId xmlns:a16="http://schemas.microsoft.com/office/drawing/2014/main" id="{EEA8E0F3-2103-4581-8AE7-C6530DAEEC62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8" name="Rectangle 47">
            <a:hlinkClick r:id="rId19" action="ppaction://hlinksldjump"/>
            <a:extLst>
              <a:ext uri="{FF2B5EF4-FFF2-40B4-BE49-F238E27FC236}">
                <a16:creationId xmlns:a16="http://schemas.microsoft.com/office/drawing/2014/main" id="{69C3F585-3B05-4C45-B63E-F70DE4ECDB65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1" name="Rectangle 50">
            <a:hlinkClick r:id="rId20" action="ppaction://hlinksldjump"/>
            <a:extLst>
              <a:ext uri="{FF2B5EF4-FFF2-40B4-BE49-F238E27FC236}">
                <a16:creationId xmlns:a16="http://schemas.microsoft.com/office/drawing/2014/main" id="{7CCD0BAF-DE79-4636-8A42-9A6568DFF1F7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2" name="Rectangle 51">
            <a:hlinkClick r:id="rId21" action="ppaction://hlinksldjump"/>
            <a:extLst>
              <a:ext uri="{FF2B5EF4-FFF2-40B4-BE49-F238E27FC236}">
                <a16:creationId xmlns:a16="http://schemas.microsoft.com/office/drawing/2014/main" id="{D4324064-5579-4D31-81CE-6CF40C7CA9EA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5" name="Rectangle 54">
            <a:hlinkClick r:id="rId22" action="ppaction://hlinksldjump"/>
            <a:extLst>
              <a:ext uri="{FF2B5EF4-FFF2-40B4-BE49-F238E27FC236}">
                <a16:creationId xmlns:a16="http://schemas.microsoft.com/office/drawing/2014/main" id="{4F33A140-A3E8-4B74-9686-BF55758F3699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8" name="Rectangle 57">
            <a:hlinkClick r:id="rId23" action="ppaction://hlinksldjump"/>
            <a:extLst>
              <a:ext uri="{FF2B5EF4-FFF2-40B4-BE49-F238E27FC236}">
                <a16:creationId xmlns:a16="http://schemas.microsoft.com/office/drawing/2014/main" id="{C794E8EA-B355-429C-8343-337DB9AF16D2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0" name="Rectangle 59">
            <a:hlinkClick r:id="rId24" action="ppaction://hlinksldjump"/>
            <a:extLst>
              <a:ext uri="{FF2B5EF4-FFF2-40B4-BE49-F238E27FC236}">
                <a16:creationId xmlns:a16="http://schemas.microsoft.com/office/drawing/2014/main" id="{D9797512-5057-4240-A81E-D54C1E4FB0AC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62" name="Rectangle 61">
            <a:hlinkClick r:id="rId25" action="ppaction://hlinksldjump"/>
            <a:extLst>
              <a:ext uri="{FF2B5EF4-FFF2-40B4-BE49-F238E27FC236}">
                <a16:creationId xmlns:a16="http://schemas.microsoft.com/office/drawing/2014/main" id="{3E0425E0-70E2-49BD-8599-1CD56D86E065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9" name="Rectangle 68">
            <a:hlinkClick r:id="rId26" action="ppaction://hlinksldjump"/>
            <a:extLst>
              <a:ext uri="{FF2B5EF4-FFF2-40B4-BE49-F238E27FC236}">
                <a16:creationId xmlns:a16="http://schemas.microsoft.com/office/drawing/2014/main" id="{120002E0-917C-4C29-92C2-F1B06F2C98DA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0" name="Rectangle 69">
            <a:hlinkClick r:id="rId27" action="ppaction://hlinksldjump"/>
            <a:extLst>
              <a:ext uri="{FF2B5EF4-FFF2-40B4-BE49-F238E27FC236}">
                <a16:creationId xmlns:a16="http://schemas.microsoft.com/office/drawing/2014/main" id="{F1ED1B77-1FAB-4B0D-A103-0D468C40B8EF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1" name="Rectangle 70">
            <a:hlinkClick r:id="rId28" action="ppaction://hlinksldjump"/>
            <a:extLst>
              <a:ext uri="{FF2B5EF4-FFF2-40B4-BE49-F238E27FC236}">
                <a16:creationId xmlns:a16="http://schemas.microsoft.com/office/drawing/2014/main" id="{F2F703C7-05CB-4F8B-B91C-35E825529518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95190954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84010-E12E-4425-8527-BCA8B1122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/>
              <a:t>Os Dashboards são ferramentas que permitem monitorizar a qualidade do tratamento no AVC no seu centro com análise em tempo real</a:t>
            </a:r>
          </a:p>
          <a:p>
            <a:endParaRPr lang="en-IN" dirty="0"/>
          </a:p>
          <a:p>
            <a:pPr marL="0" indent="0">
              <a:buNone/>
            </a:pPr>
            <a:r>
              <a:rPr lang="es-ES" b="1" dirty="0" err="1"/>
              <a:t>Vantagens</a:t>
            </a:r>
            <a:r>
              <a:rPr lang="es-ES" b="1" dirty="0"/>
              <a:t>:</a:t>
            </a:r>
          </a:p>
          <a:p>
            <a:r>
              <a:rPr lang="pt-BR" dirty="0"/>
              <a:t>Acesso a qualquer momento aos seus dados e resultados</a:t>
            </a:r>
          </a:p>
          <a:p>
            <a:r>
              <a:rPr lang="pt-BR" dirty="0"/>
              <a:t>É possível visualizar os dados progressivamente para todos os parâmetros-chave medidos para o AVC</a:t>
            </a:r>
          </a:p>
          <a:p>
            <a:r>
              <a:rPr lang="pt-BR" dirty="0"/>
              <a:t>3 formas de fazer o download dos seus dados: power point, excel e dados brutos</a:t>
            </a:r>
          </a:p>
          <a:p>
            <a:r>
              <a:rPr lang="pt-BR" dirty="0"/>
              <a:t>Avaliação comparativa (Benchmarking) do desempenho do seu hospital com a média do país</a:t>
            </a:r>
            <a:endParaRPr lang="en-IN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94B9B7-0605-422A-805E-724E90C75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Usar o Dashboard para monitorizar o desempenho do seu centro/ hospital</a:t>
            </a:r>
            <a:endParaRPr lang="es-E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346A6E-234A-4C63-BE3F-C0039015EB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68888F-9018-4DC6-B0D1-9A9C0755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5648-4CD1-417E-8079-23ED6A06EE0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83615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5FBDC0-42E8-4C8E-B1B0-96D2F678F6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86" r="4229"/>
          <a:stretch/>
        </p:blipFill>
        <p:spPr>
          <a:xfrm>
            <a:off x="6143120" y="1503733"/>
            <a:ext cx="5544000" cy="2983130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233D19-240C-4593-A0E2-D4C888338D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02" r="4324"/>
          <a:stretch/>
        </p:blipFill>
        <p:spPr>
          <a:xfrm>
            <a:off x="504882" y="1503733"/>
            <a:ext cx="5544000" cy="2992104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572729" cy="768263"/>
          </a:xfrm>
        </p:spPr>
        <p:txBody>
          <a:bodyPr/>
          <a:lstStyle/>
          <a:p>
            <a:r>
              <a:rPr lang="pt-BR" dirty="0"/>
              <a:t>Usar o Dashboard para monitorizar o desempenho do seu centro/ hospital</a:t>
            </a:r>
            <a:endParaRPr lang="es-E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504882" y="4691679"/>
            <a:ext cx="2160000" cy="54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400" dirty="0">
                <a:solidFill>
                  <a:schemeClr val="bg1"/>
                </a:solidFill>
              </a:rPr>
              <a:t>Inicie a sessão com as suas credenciais RES-Q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6EFB3F-C7A1-421E-BB91-D550A1B21F5E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1002417" y="2029283"/>
            <a:ext cx="582465" cy="2662396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2C45009-494C-4E98-AD9E-01253FD177CA}"/>
              </a:ext>
            </a:extLst>
          </p:cNvPr>
          <p:cNvSpPr/>
          <p:nvPr/>
        </p:nvSpPr>
        <p:spPr>
          <a:xfrm>
            <a:off x="6143120" y="4691679"/>
            <a:ext cx="2808000" cy="54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Clicar em ‘Hospital Overview’ (visão geral do hospital )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ADC76A0-F343-42A7-822C-889BF03C9CAA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7547120" y="2039063"/>
            <a:ext cx="3093171" cy="2652616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709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98A27AF-7556-4C71-B7A0-2FCFBA3D7A3D}"/>
              </a:ext>
            </a:extLst>
          </p:cNvPr>
          <p:cNvGrpSpPr/>
          <p:nvPr/>
        </p:nvGrpSpPr>
        <p:grpSpPr>
          <a:xfrm>
            <a:off x="2029119" y="436114"/>
            <a:ext cx="8091341" cy="5455802"/>
            <a:chOff x="2223578" y="1"/>
            <a:chExt cx="9968422" cy="672147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48149D1-5C2B-41A0-BAA7-C64623AD0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75840" y="1"/>
              <a:ext cx="9916160" cy="672147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289CA11-2F4F-45FF-9EB4-2A3D48A02829}"/>
                </a:ext>
              </a:extLst>
            </p:cNvPr>
            <p:cNvSpPr/>
            <p:nvPr/>
          </p:nvSpPr>
          <p:spPr>
            <a:xfrm>
              <a:off x="2223578" y="828136"/>
              <a:ext cx="5877560" cy="80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sz="3200" dirty="0">
                  <a:solidFill>
                    <a:schemeClr val="tx1"/>
                  </a:solidFill>
                </a:rPr>
                <a:t>Hospital </a:t>
              </a:r>
              <a:r>
                <a:rPr lang="es-ES" sz="3200" dirty="0" err="1">
                  <a:solidFill>
                    <a:schemeClr val="tx1"/>
                  </a:solidFill>
                </a:rPr>
                <a:t>Name</a:t>
              </a:r>
              <a:endParaRPr lang="es-E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504882" y="3459959"/>
            <a:ext cx="1342772" cy="93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Pode ver o desempenho em métricas-chave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6EFB3F-C7A1-421E-BB91-D550A1B21F5E}"/>
              </a:ext>
            </a:extLst>
          </p:cNvPr>
          <p:cNvCxnSpPr>
            <a:cxnSpLocks/>
            <a:stCxn id="23" idx="3"/>
            <a:endCxn id="4" idx="1"/>
          </p:cNvCxnSpPr>
          <p:nvPr/>
        </p:nvCxnSpPr>
        <p:spPr>
          <a:xfrm>
            <a:off x="1847654" y="3927959"/>
            <a:ext cx="223886" cy="0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8C0C2C0-2027-4CAF-8DF5-680C9AAA5883}"/>
              </a:ext>
            </a:extLst>
          </p:cNvPr>
          <p:cNvSpPr/>
          <p:nvPr/>
        </p:nvSpPr>
        <p:spPr>
          <a:xfrm>
            <a:off x="2071540" y="1869897"/>
            <a:ext cx="8231957" cy="4116124"/>
          </a:xfrm>
          <a:prstGeom prst="rect">
            <a:avLst/>
          </a:prstGeom>
          <a:noFill/>
          <a:ln w="254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893791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5A4B9227-FBD8-48A1-827E-D8A42F6F2823}"/>
              </a:ext>
            </a:extLst>
          </p:cNvPr>
          <p:cNvGrpSpPr/>
          <p:nvPr/>
        </p:nvGrpSpPr>
        <p:grpSpPr>
          <a:xfrm>
            <a:off x="3300914" y="311085"/>
            <a:ext cx="5590172" cy="5861894"/>
            <a:chOff x="2646285" y="40842"/>
            <a:chExt cx="6501156" cy="6817158"/>
          </a:xfrm>
        </p:grpSpPr>
        <p:pic>
          <p:nvPicPr>
            <p:cNvPr id="27" name="Content Placeholder 6" descr="Chart, line chart&#10;&#10;Description automatically generated">
              <a:extLst>
                <a:ext uri="{FF2B5EF4-FFF2-40B4-BE49-F238E27FC236}">
                  <a16:creationId xmlns:a16="http://schemas.microsoft.com/office/drawing/2014/main" id="{20E87905-EAE4-42E5-9384-CA95F411E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6285" y="40842"/>
              <a:ext cx="6501156" cy="6817158"/>
            </a:xfrm>
            <a:prstGeom prst="rect">
              <a:avLst/>
            </a:prstGeom>
            <a:ln>
              <a:noFill/>
            </a:ln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C9D00A2-2252-499B-BBE1-13A18156EABE}"/>
                </a:ext>
              </a:extLst>
            </p:cNvPr>
            <p:cNvSpPr/>
            <p:nvPr/>
          </p:nvSpPr>
          <p:spPr>
            <a:xfrm>
              <a:off x="2646285" y="712614"/>
              <a:ext cx="4528869" cy="80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sz="3200" dirty="0">
                  <a:solidFill>
                    <a:schemeClr val="tx1"/>
                  </a:solidFill>
                </a:rPr>
                <a:t>Hospital </a:t>
              </a:r>
              <a:r>
                <a:rPr lang="es-ES" sz="3200" dirty="0" err="1">
                  <a:solidFill>
                    <a:schemeClr val="tx1"/>
                  </a:solidFill>
                </a:rPr>
                <a:t>Name</a:t>
              </a:r>
              <a:endParaRPr lang="es-E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504881" y="3186265"/>
            <a:ext cx="2506983" cy="1618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/>
              <a:t>Pode ver a progressão de parâmetros-chave como Tempo Porta-agulha, Porta-Punção (DTN , DTG) e taxa de recanalização </a:t>
            </a:r>
            <a:endParaRPr lang="en-US" sz="14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6EFB3F-C7A1-421E-BB91-D550A1B21F5E}"/>
              </a:ext>
            </a:extLst>
          </p:cNvPr>
          <p:cNvCxnSpPr>
            <a:cxnSpLocks/>
            <a:stCxn id="23" idx="3"/>
            <a:endCxn id="4" idx="1"/>
          </p:cNvCxnSpPr>
          <p:nvPr/>
        </p:nvCxnSpPr>
        <p:spPr>
          <a:xfrm>
            <a:off x="3011864" y="3995315"/>
            <a:ext cx="289050" cy="0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8C0C2C0-2027-4CAF-8DF5-680C9AAA5883}"/>
              </a:ext>
            </a:extLst>
          </p:cNvPr>
          <p:cNvSpPr/>
          <p:nvPr/>
        </p:nvSpPr>
        <p:spPr>
          <a:xfrm>
            <a:off x="3300914" y="1817651"/>
            <a:ext cx="5494294" cy="4355328"/>
          </a:xfrm>
          <a:prstGeom prst="rect">
            <a:avLst/>
          </a:prstGeom>
          <a:noFill/>
          <a:ln w="254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14599642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369787-A0BB-4A39-B8AE-3952C2640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4" y="294468"/>
            <a:ext cx="9572729" cy="768263"/>
          </a:xfrm>
        </p:spPr>
        <p:txBody>
          <a:bodyPr/>
          <a:lstStyle/>
          <a:p>
            <a:r>
              <a:rPr lang="pt-PT"/>
              <a:t>Objetivos desta apresentação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57A3EB-02A7-4CAA-8FBE-85F0FD363E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4693" y="6387858"/>
            <a:ext cx="10952745" cy="338087"/>
          </a:xfrm>
        </p:spPr>
        <p:txBody>
          <a:bodyPr/>
          <a:lstStyle/>
          <a:p>
            <a:endParaRPr 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D84184-AD4C-4A70-9C14-278E20B2905B}"/>
              </a:ext>
            </a:extLst>
          </p:cNvPr>
          <p:cNvSpPr/>
          <p:nvPr/>
        </p:nvSpPr>
        <p:spPr>
          <a:xfrm>
            <a:off x="4503822" y="2809090"/>
            <a:ext cx="6732336" cy="1239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2400">
                <a:solidFill>
                  <a:schemeClr val="tx1"/>
                </a:solidFill>
              </a:rPr>
              <a:t>Esta apresentação irá ajudá-lo a compreender como pode </a:t>
            </a:r>
            <a:r>
              <a:rPr lang="pt-PT" sz="2400" b="1">
                <a:solidFill>
                  <a:schemeClr val="accent5"/>
                </a:solidFill>
              </a:rPr>
              <a:t>MELHORAR OS CUIDADOS            NO AVC </a:t>
            </a:r>
            <a:r>
              <a:rPr lang="pt-PT" sz="2400">
                <a:solidFill>
                  <a:schemeClr val="tx1"/>
                </a:solidFill>
              </a:rPr>
              <a:t>continuamente no seu hospital monitorizando os seus dados de forma        simples e sistemática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D2F1E59-BD1B-4A37-81EA-B7BCB817B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8219" y="2037346"/>
            <a:ext cx="2783308" cy="278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8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Fucionalidade do RES-Q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780E4C-C76B-442F-A3BF-C792A8ACD7A1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registar o seu centro/hospital como coordenador local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98766-A9CF-443C-89A1-9EE6C5AE8CB5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registar um utilizador num centro/ hospital registado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376CB1-224C-475B-9BC6-A433AFBD7E30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um coordenador local/utilizador pode fazer o login no seu centro/hospital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BACB18-7043-4C83-9ADF-3F769CF19B78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registar um           novo doente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A78CCA-0ED6-4C97-996D-4FBF152976D6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Usar o </a:t>
            </a:r>
            <a:r>
              <a:rPr lang="pt-PT" sz="1400" i="1" dirty="0"/>
              <a:t>Dashboard</a:t>
            </a:r>
            <a:r>
              <a:rPr lang="pt-PT" sz="1400" dirty="0"/>
              <a:t> para monitorizar o desempenho do seu centro/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7DBC2D-B78B-4D30-94F1-19CDFD0B4B2B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Como utilizar a função de descarregar (</a:t>
            </a:r>
            <a:r>
              <a:rPr lang="pt-PT" sz="1400" i="1" dirty="0"/>
              <a:t>download</a:t>
            </a:r>
            <a:r>
              <a:rPr lang="pt-PT" sz="1400" dirty="0"/>
              <a:t>) e descarregar relatórios (</a:t>
            </a:r>
            <a:r>
              <a:rPr lang="pt-PT" sz="1400" i="1" dirty="0"/>
              <a:t>download reports</a:t>
            </a:r>
            <a:r>
              <a:rPr lang="pt-PT" sz="1400" dirty="0"/>
              <a:t>)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7A9F3-8CB0-47A3-9EC2-DDE00C5F43B2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Monitorização de evolução da qualidade dos cuidados no AVC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222661-F2C1-4197-9F62-702EC52955BB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Utilização de RES-Q para obter prémios WSO/ ESO Angels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42507-CF98-49C9-B244-6A6A9C43166D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Políticas do RES-Q incluindo partilha de dados/ privacidade de dados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4AC995-8DDF-4EFD-B533-2C540FDA98AC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Equipa RES-Q e contactos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7B2AE9-393A-4DCE-BA06-1BA66F79BB9B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4-5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EB951A07-6FD6-4CF1-BA5C-830FC037A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9435049-62FA-476A-BCBB-AE1D70C961AE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7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CB291A8-8886-4903-B310-257E847AF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A56A73-FC8F-411E-8D31-2C84F8EC57DC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9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607B135-B9FD-4BF6-B3F2-4C2CAE907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337B1F0-0A7A-4544-9652-FEB12C3A5BE0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11-13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7B16F7DB-5387-49AF-AA0E-980CE45C4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0C4507E-E9FC-45F8-ABBA-25158AF66DE4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15-18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7DB83F15-8BAD-4B4E-A7D6-EBEC904E3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11C9B8F-B0E9-48C7-8311-0264CC6A2527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SLIDES 20-22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A17EFD91-68BB-4D5C-A8E2-48D8997D8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D77863F-94D3-4727-8459-AAA35418E52C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24-25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2072124-EA42-48CD-BD81-987F39CC4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21D0133-3F72-4562-A25F-9892EE2026F0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27-30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2EF4BE79-CC50-4B81-88B6-A1DDB8C62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E999938-D783-4196-A33F-D1C5DB32DFF9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32-34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520DF62-4E37-4A7A-9637-18271BC1E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54C8963E-A1B4-4A85-9EA8-585E026D0CFE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36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C68DD9CE-CEC8-4118-90BA-726ACE4B1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40E73B2-4AAE-4971-B1D7-A20D8A7AC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FC275ED-E375-48E7-8013-A8299504F4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3310E337-4693-452B-9793-E7A8DADB61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FB2BA0C8-2F08-42DB-8982-2DB4A92A77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710AC9CD-A44E-4264-AB42-27B1F3AD51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CE4E1E0E-60EA-4987-A07D-D4DC22D9F9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63" name="Graphic 54">
            <a:extLst>
              <a:ext uri="{FF2B5EF4-FFF2-40B4-BE49-F238E27FC236}">
                <a16:creationId xmlns:a16="http://schemas.microsoft.com/office/drawing/2014/main" id="{C68C0741-1197-46CA-BA17-750FE388C0EA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74B7679-7A03-4F8E-BAB8-B381092E2243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64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65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67" name="Graphic 59">
            <a:extLst>
              <a:ext uri="{FF2B5EF4-FFF2-40B4-BE49-F238E27FC236}">
                <a16:creationId xmlns:a16="http://schemas.microsoft.com/office/drawing/2014/main" id="{7642AF51-FB30-4EBA-9498-380B92CA1FB7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68" name="Graphic 61">
            <a:extLst>
              <a:ext uri="{FF2B5EF4-FFF2-40B4-BE49-F238E27FC236}">
                <a16:creationId xmlns:a16="http://schemas.microsoft.com/office/drawing/2014/main" id="{EEA8E0F3-2103-4581-8AE7-C6530DAEEC62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8" name="Rectangle 47">
            <a:hlinkClick r:id="rId19" action="ppaction://hlinksldjump"/>
            <a:extLst>
              <a:ext uri="{FF2B5EF4-FFF2-40B4-BE49-F238E27FC236}">
                <a16:creationId xmlns:a16="http://schemas.microsoft.com/office/drawing/2014/main" id="{0356FB71-A657-417B-A93C-0D223847E4CC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1" name="Rectangle 50">
            <a:hlinkClick r:id="rId20" action="ppaction://hlinksldjump"/>
            <a:extLst>
              <a:ext uri="{FF2B5EF4-FFF2-40B4-BE49-F238E27FC236}">
                <a16:creationId xmlns:a16="http://schemas.microsoft.com/office/drawing/2014/main" id="{FE027189-2E25-4CAE-8C52-6FD6607A3FAE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2" name="Rectangle 51">
            <a:hlinkClick r:id="rId21" action="ppaction://hlinksldjump"/>
            <a:extLst>
              <a:ext uri="{FF2B5EF4-FFF2-40B4-BE49-F238E27FC236}">
                <a16:creationId xmlns:a16="http://schemas.microsoft.com/office/drawing/2014/main" id="{FDCED2C6-52E1-4F9A-9645-5FFB49CBF675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5" name="Rectangle 54">
            <a:hlinkClick r:id="rId22" action="ppaction://hlinksldjump"/>
            <a:extLst>
              <a:ext uri="{FF2B5EF4-FFF2-40B4-BE49-F238E27FC236}">
                <a16:creationId xmlns:a16="http://schemas.microsoft.com/office/drawing/2014/main" id="{5C680A71-5F8D-477E-BE2B-2C5CF9E4FB45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8" name="Rectangle 57">
            <a:hlinkClick r:id="rId23" action="ppaction://hlinksldjump"/>
            <a:extLst>
              <a:ext uri="{FF2B5EF4-FFF2-40B4-BE49-F238E27FC236}">
                <a16:creationId xmlns:a16="http://schemas.microsoft.com/office/drawing/2014/main" id="{1330E0D8-BB94-4EA0-92D2-D4CB667D0FD2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0" name="Rectangle 59">
            <a:hlinkClick r:id="rId24" action="ppaction://hlinksldjump"/>
            <a:extLst>
              <a:ext uri="{FF2B5EF4-FFF2-40B4-BE49-F238E27FC236}">
                <a16:creationId xmlns:a16="http://schemas.microsoft.com/office/drawing/2014/main" id="{2A13B233-A48F-4B69-8D9F-8EB6F3E363BE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62" name="Rectangle 61">
            <a:hlinkClick r:id="rId25" action="ppaction://hlinksldjump"/>
            <a:extLst>
              <a:ext uri="{FF2B5EF4-FFF2-40B4-BE49-F238E27FC236}">
                <a16:creationId xmlns:a16="http://schemas.microsoft.com/office/drawing/2014/main" id="{5888D1EF-FFFC-494A-88A6-66650E74D4F3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9" name="Rectangle 68">
            <a:hlinkClick r:id="rId26" action="ppaction://hlinksldjump"/>
            <a:extLst>
              <a:ext uri="{FF2B5EF4-FFF2-40B4-BE49-F238E27FC236}">
                <a16:creationId xmlns:a16="http://schemas.microsoft.com/office/drawing/2014/main" id="{7A385B9A-97C4-4BA5-A8FB-B8B959D75DF3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0" name="Rectangle 69">
            <a:hlinkClick r:id="rId27" action="ppaction://hlinksldjump"/>
            <a:extLst>
              <a:ext uri="{FF2B5EF4-FFF2-40B4-BE49-F238E27FC236}">
                <a16:creationId xmlns:a16="http://schemas.microsoft.com/office/drawing/2014/main" id="{27FA547E-05B7-4CBD-9CD0-383C60B284A0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1" name="Rectangle 70">
            <a:hlinkClick r:id="rId28" action="ppaction://hlinksldjump"/>
            <a:extLst>
              <a:ext uri="{FF2B5EF4-FFF2-40B4-BE49-F238E27FC236}">
                <a16:creationId xmlns:a16="http://schemas.microsoft.com/office/drawing/2014/main" id="{A527FB82-5D0A-46A9-9B95-1BE151B43BDF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88618085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A3C2CC5-9A64-4612-845A-6CFC144DF6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25" r="697"/>
          <a:stretch/>
        </p:blipFill>
        <p:spPr>
          <a:xfrm>
            <a:off x="504880" y="1503731"/>
            <a:ext cx="11202705" cy="1679178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572729" cy="768263"/>
          </a:xfrm>
        </p:spPr>
        <p:txBody>
          <a:bodyPr/>
          <a:lstStyle/>
          <a:p>
            <a:r>
              <a:rPr lang="pt-BR" dirty="0"/>
              <a:t>Como descarregar os relatórios do seu hospital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8446011" y="3405092"/>
            <a:ext cx="2160000" cy="54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 err="1">
                <a:solidFill>
                  <a:schemeClr val="bg1"/>
                </a:solidFill>
              </a:rPr>
              <a:t>Clicar</a:t>
            </a:r>
            <a:r>
              <a:rPr lang="en-IN" sz="1400" dirty="0">
                <a:solidFill>
                  <a:schemeClr val="bg1"/>
                </a:solidFill>
              </a:rPr>
              <a:t> </a:t>
            </a:r>
            <a:r>
              <a:rPr lang="en-IN" sz="1400" dirty="0" err="1">
                <a:solidFill>
                  <a:schemeClr val="bg1"/>
                </a:solidFill>
              </a:rPr>
              <a:t>em</a:t>
            </a:r>
            <a:r>
              <a:rPr lang="en-IN" sz="1400" dirty="0">
                <a:solidFill>
                  <a:schemeClr val="bg1"/>
                </a:solidFill>
              </a:rPr>
              <a:t> ‘download reports’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6EFB3F-C7A1-421E-BB91-D550A1B21F5E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9526011" y="2215243"/>
            <a:ext cx="0" cy="1189849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340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ECB484-D02A-4544-8E63-ECACA11001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3" t="591" r="609" b="1321"/>
          <a:stretch/>
        </p:blipFill>
        <p:spPr>
          <a:xfrm>
            <a:off x="504880" y="1503731"/>
            <a:ext cx="8503046" cy="4558615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572729" cy="768263"/>
          </a:xfrm>
        </p:spPr>
        <p:txBody>
          <a:bodyPr/>
          <a:lstStyle/>
          <a:p>
            <a:r>
              <a:rPr lang="pt-BR" dirty="0"/>
              <a:t>RES-Q oferece aos hospitais a facilidade de descarregar relatórios prontos a usar em 3 formatos</a:t>
            </a:r>
            <a:br>
              <a:rPr lang="pt-BR" dirty="0"/>
            </a:br>
            <a:r>
              <a:rPr lang="pt-BR" sz="2000" b="0" dirty="0">
                <a:solidFill>
                  <a:schemeClr val="tx1"/>
                </a:solidFill>
              </a:rPr>
              <a:t>Excel, powerpoint e dados em bruto</a:t>
            </a:r>
            <a:endParaRPr lang="es-ES" b="0" dirty="0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9177438" y="2333719"/>
            <a:ext cx="2160000" cy="54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 err="1">
                <a:solidFill>
                  <a:schemeClr val="bg1"/>
                </a:solidFill>
              </a:rPr>
              <a:t>Clicar</a:t>
            </a:r>
            <a:r>
              <a:rPr lang="en-IN" sz="1400" dirty="0">
                <a:solidFill>
                  <a:schemeClr val="bg1"/>
                </a:solidFill>
              </a:rPr>
              <a:t> </a:t>
            </a:r>
            <a:r>
              <a:rPr lang="en-IN" sz="1400" dirty="0" err="1">
                <a:solidFill>
                  <a:schemeClr val="bg1"/>
                </a:solidFill>
              </a:rPr>
              <a:t>em</a:t>
            </a:r>
            <a:r>
              <a:rPr lang="en-IN" sz="1400" dirty="0">
                <a:solidFill>
                  <a:schemeClr val="bg1"/>
                </a:solidFill>
              </a:rPr>
              <a:t> ‘download reports’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6EFB3F-C7A1-421E-BB91-D550A1B21F5E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7081157" y="1888671"/>
            <a:ext cx="2096281" cy="715048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4765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1E66A5A-274D-4C36-A19D-1EC5EEF0CD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80" y="1503731"/>
            <a:ext cx="5864525" cy="3145516"/>
          </a:xfrm>
          <a:prstGeom prst="rect">
            <a:avLst/>
          </a:prstGeom>
          <a:ln>
            <a:noFill/>
          </a:ln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3C6259-D1D6-4C41-A47E-706FDDECF5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257" y="1791144"/>
            <a:ext cx="6174335" cy="3436353"/>
          </a:xfrm>
          <a:prstGeom prst="rect">
            <a:avLst/>
          </a:prstGeom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40EC081-AFB1-4A06-9E75-3423839B5F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705073" y="2191987"/>
            <a:ext cx="7432712" cy="3886708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572729" cy="768263"/>
          </a:xfrm>
        </p:spPr>
        <p:txBody>
          <a:bodyPr/>
          <a:lstStyle/>
          <a:p>
            <a:r>
              <a:rPr lang="pt-BR" dirty="0"/>
              <a:t>Excel, powerpoint e dados brutos sob a forma de relatório trimestral, bianual e anual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9527120" y="1503731"/>
            <a:ext cx="2160000" cy="36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Dados brutos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6EFB3F-C7A1-421E-BB91-D550A1B21F5E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6193971" y="1683731"/>
            <a:ext cx="3333149" cy="0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D30D16A-DF54-4534-A76E-ADD33C04BA7D}"/>
              </a:ext>
            </a:extLst>
          </p:cNvPr>
          <p:cNvSpPr/>
          <p:nvPr/>
        </p:nvSpPr>
        <p:spPr>
          <a:xfrm>
            <a:off x="9527120" y="1935288"/>
            <a:ext cx="2160000" cy="36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Formato Excel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F743B4-2988-4712-8D5D-BC54A9808293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7081158" y="2115288"/>
            <a:ext cx="2445962" cy="0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2F5E33E-9E60-4F84-95C0-8D2B3EF1A65E}"/>
              </a:ext>
            </a:extLst>
          </p:cNvPr>
          <p:cNvSpPr/>
          <p:nvPr/>
        </p:nvSpPr>
        <p:spPr>
          <a:xfrm>
            <a:off x="9527120" y="2366844"/>
            <a:ext cx="2160000" cy="36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Formato PPT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2C79BD-F83F-46BD-A76B-704C4AC9175F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8953500" y="2546844"/>
            <a:ext cx="573620" cy="0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1816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0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Fucionalidade do RES-Q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780E4C-C76B-442F-A3BF-C792A8ACD7A1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registar o seu centro/hospital como coordenador local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98766-A9CF-443C-89A1-9EE6C5AE8CB5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registar um utilizador num centro/ hospital registado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376CB1-224C-475B-9BC6-A433AFBD7E30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um coordenador local/utilizador pode fazer o login no seu centro/hospital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BACB18-7043-4C83-9ADF-3F769CF19B78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registar um           novo doente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A78CCA-0ED6-4C97-996D-4FBF152976D6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Usar o </a:t>
            </a:r>
            <a:r>
              <a:rPr lang="pt-PT" sz="1400" i="1" dirty="0"/>
              <a:t>Dashboard</a:t>
            </a:r>
            <a:r>
              <a:rPr lang="pt-PT" sz="1400" dirty="0"/>
              <a:t> para monitorizar o desempenho do seu centro/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7DBC2D-B78B-4D30-94F1-19CDFD0B4B2B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Como utilizar a função de descarregar (</a:t>
            </a:r>
            <a:r>
              <a:rPr lang="pt-PT" sz="1400" i="1" dirty="0"/>
              <a:t>download</a:t>
            </a:r>
            <a:r>
              <a:rPr lang="pt-PT" sz="1400" dirty="0"/>
              <a:t>) e descarregar relatórios (</a:t>
            </a:r>
            <a:r>
              <a:rPr lang="pt-PT" sz="1400" i="1" dirty="0"/>
              <a:t>download reports</a:t>
            </a:r>
            <a:r>
              <a:rPr lang="pt-PT" sz="1400" dirty="0"/>
              <a:t>)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7A9F3-8CB0-47A3-9EC2-DDE00C5F43B2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Monitorização de evolução da qualidade dos cuidados no AVC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222661-F2C1-4197-9F62-702EC52955BB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Utilização de RES-Q para obter prémios WSO/ ESO Angels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42507-CF98-49C9-B244-6A6A9C43166D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Políticas do RES-Q incluindo partilha de dados/ privacidade de dados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4AC995-8DDF-4EFD-B533-2C540FDA98AC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Equipa RES-Q e contactos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7B2AE9-393A-4DCE-BA06-1BA66F79BB9B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4-5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EB951A07-6FD6-4CF1-BA5C-830FC037A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9435049-62FA-476A-BCBB-AE1D70C961AE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7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CB291A8-8886-4903-B310-257E847AF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A56A73-FC8F-411E-8D31-2C84F8EC57DC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9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607B135-B9FD-4BF6-B3F2-4C2CAE907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337B1F0-0A7A-4544-9652-FEB12C3A5BE0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11-13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7B16F7DB-5387-49AF-AA0E-980CE45C4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0C4507E-E9FC-45F8-ABBA-25158AF66DE4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15-18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7DB83F15-8BAD-4B4E-A7D6-EBEC904E3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11C9B8F-B0E9-48C7-8311-0264CC6A2527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20-22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A17EFD91-68BB-4D5C-A8E2-48D8997D8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D77863F-94D3-4727-8459-AAA35418E52C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SLIDES 24-25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2072124-EA42-48CD-BD81-987F39CC4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21D0133-3F72-4562-A25F-9892EE2026F0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27-30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2EF4BE79-CC50-4B81-88B6-A1DDB8C62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E999938-D783-4196-A33F-D1C5DB32DFF9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32-34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520DF62-4E37-4A7A-9637-18271BC1E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54C8963E-A1B4-4A85-9EA8-585E026D0CFE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36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C68DD9CE-CEC8-4118-90BA-726ACE4B1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40E73B2-4AAE-4971-B1D7-A20D8A7AC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FC275ED-E375-48E7-8013-A8299504F4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3310E337-4693-452B-9793-E7A8DADB61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FB2BA0C8-2F08-42DB-8982-2DB4A92A77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710AC9CD-A44E-4264-AB42-27B1F3AD51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CE4E1E0E-60EA-4987-A07D-D4DC22D9F9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63" name="Graphic 54">
            <a:extLst>
              <a:ext uri="{FF2B5EF4-FFF2-40B4-BE49-F238E27FC236}">
                <a16:creationId xmlns:a16="http://schemas.microsoft.com/office/drawing/2014/main" id="{C68C0741-1197-46CA-BA17-750FE388C0EA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74B7679-7A03-4F8E-BAB8-B381092E2243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64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65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67" name="Graphic 59">
            <a:extLst>
              <a:ext uri="{FF2B5EF4-FFF2-40B4-BE49-F238E27FC236}">
                <a16:creationId xmlns:a16="http://schemas.microsoft.com/office/drawing/2014/main" id="{7642AF51-FB30-4EBA-9498-380B92CA1FB7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68" name="Graphic 61">
            <a:extLst>
              <a:ext uri="{FF2B5EF4-FFF2-40B4-BE49-F238E27FC236}">
                <a16:creationId xmlns:a16="http://schemas.microsoft.com/office/drawing/2014/main" id="{EEA8E0F3-2103-4581-8AE7-C6530DAEEC62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8" name="Rectangle 47">
            <a:hlinkClick r:id="rId19" action="ppaction://hlinksldjump"/>
            <a:extLst>
              <a:ext uri="{FF2B5EF4-FFF2-40B4-BE49-F238E27FC236}">
                <a16:creationId xmlns:a16="http://schemas.microsoft.com/office/drawing/2014/main" id="{A60DB51C-C0CE-4131-BB61-F6A2AE7A4B41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1" name="Rectangle 50">
            <a:hlinkClick r:id="rId20" action="ppaction://hlinksldjump"/>
            <a:extLst>
              <a:ext uri="{FF2B5EF4-FFF2-40B4-BE49-F238E27FC236}">
                <a16:creationId xmlns:a16="http://schemas.microsoft.com/office/drawing/2014/main" id="{06A04BDD-9D0E-4C80-9003-10C59AA32F32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2" name="Rectangle 51">
            <a:hlinkClick r:id="rId21" action="ppaction://hlinksldjump"/>
            <a:extLst>
              <a:ext uri="{FF2B5EF4-FFF2-40B4-BE49-F238E27FC236}">
                <a16:creationId xmlns:a16="http://schemas.microsoft.com/office/drawing/2014/main" id="{27582BF0-1A05-4326-A674-3CDF7A9408A6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5" name="Rectangle 54">
            <a:hlinkClick r:id="rId22" action="ppaction://hlinksldjump"/>
            <a:extLst>
              <a:ext uri="{FF2B5EF4-FFF2-40B4-BE49-F238E27FC236}">
                <a16:creationId xmlns:a16="http://schemas.microsoft.com/office/drawing/2014/main" id="{2D82C0C8-A518-455C-AEC3-6DE097C81639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8" name="Rectangle 57">
            <a:hlinkClick r:id="rId23" action="ppaction://hlinksldjump"/>
            <a:extLst>
              <a:ext uri="{FF2B5EF4-FFF2-40B4-BE49-F238E27FC236}">
                <a16:creationId xmlns:a16="http://schemas.microsoft.com/office/drawing/2014/main" id="{5B0C1731-3AE6-4061-992C-8B479925196E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0" name="Rectangle 59">
            <a:hlinkClick r:id="rId24" action="ppaction://hlinksldjump"/>
            <a:extLst>
              <a:ext uri="{FF2B5EF4-FFF2-40B4-BE49-F238E27FC236}">
                <a16:creationId xmlns:a16="http://schemas.microsoft.com/office/drawing/2014/main" id="{430F61AA-E9A2-4580-94A3-A24888AD4CB4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62" name="Rectangle 61">
            <a:hlinkClick r:id="rId25" action="ppaction://hlinksldjump"/>
            <a:extLst>
              <a:ext uri="{FF2B5EF4-FFF2-40B4-BE49-F238E27FC236}">
                <a16:creationId xmlns:a16="http://schemas.microsoft.com/office/drawing/2014/main" id="{99364A75-9459-45EA-A9C7-2F4E0B8240C3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9" name="Rectangle 68">
            <a:hlinkClick r:id="rId26" action="ppaction://hlinksldjump"/>
            <a:extLst>
              <a:ext uri="{FF2B5EF4-FFF2-40B4-BE49-F238E27FC236}">
                <a16:creationId xmlns:a16="http://schemas.microsoft.com/office/drawing/2014/main" id="{7AB8D786-2682-4166-BBFD-095F3FA0AEB0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0" name="Rectangle 69">
            <a:hlinkClick r:id="rId27" action="ppaction://hlinksldjump"/>
            <a:extLst>
              <a:ext uri="{FF2B5EF4-FFF2-40B4-BE49-F238E27FC236}">
                <a16:creationId xmlns:a16="http://schemas.microsoft.com/office/drawing/2014/main" id="{8A23961D-BCD0-4042-B655-2A157DE26D42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1" name="Rectangle 70">
            <a:hlinkClick r:id="rId28" action="ppaction://hlinksldjump"/>
            <a:extLst>
              <a:ext uri="{FF2B5EF4-FFF2-40B4-BE49-F238E27FC236}">
                <a16:creationId xmlns:a16="http://schemas.microsoft.com/office/drawing/2014/main" id="{A08DA70D-AF67-499D-87D4-990F64D578FB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94803704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AB22406-1500-4457-B04E-A81D253AA8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" t="8457" r="5334" b="3579"/>
          <a:stretch/>
        </p:blipFill>
        <p:spPr>
          <a:xfrm>
            <a:off x="504880" y="1503732"/>
            <a:ext cx="8746493" cy="4575940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572729" cy="768263"/>
          </a:xfrm>
        </p:spPr>
        <p:txBody>
          <a:bodyPr/>
          <a:lstStyle/>
          <a:p>
            <a:r>
              <a:rPr lang="pt-BR" dirty="0"/>
              <a:t>Métricas RES-Q em tempo real, atualizadas a cada hora </a:t>
            </a:r>
            <a:br>
              <a:rPr lang="pt-BR" dirty="0"/>
            </a:br>
            <a:r>
              <a:rPr lang="pt-BR" sz="2000" b="0" dirty="0">
                <a:solidFill>
                  <a:schemeClr val="tx1"/>
                </a:solidFill>
              </a:rPr>
              <a:t>Todos podem ver estes dados na página inicial do website RES-Q</a:t>
            </a:r>
            <a:endParaRPr lang="es-ES" b="0" dirty="0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66857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572729" cy="768263"/>
          </a:xfrm>
        </p:spPr>
        <p:txBody>
          <a:bodyPr/>
          <a:lstStyle/>
          <a:p>
            <a:r>
              <a:rPr lang="pt-BR" dirty="0"/>
              <a:t>Pode monitorizar a evolução trimestral e ver a progressão dos parâmetros-chave</a:t>
            </a:r>
            <a:endParaRPr lang="es-ES" b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40CB238-116F-4378-BE5E-49F62257E6A7}"/>
              </a:ext>
            </a:extLst>
          </p:cNvPr>
          <p:cNvGrpSpPr/>
          <p:nvPr/>
        </p:nvGrpSpPr>
        <p:grpSpPr>
          <a:xfrm>
            <a:off x="6278554" y="1552951"/>
            <a:ext cx="5702890" cy="2906583"/>
            <a:chOff x="6278554" y="1552951"/>
            <a:chExt cx="5702890" cy="29065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25C4704-32AE-4F48-83C2-32EF42D258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49" t="5989" r="17712"/>
            <a:stretch/>
          </p:blipFill>
          <p:spPr>
            <a:xfrm>
              <a:off x="6278554" y="1552951"/>
              <a:ext cx="2632303" cy="290658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8E8978B-41CD-4F5B-A0A5-18AEE06741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9886781" y="1949692"/>
              <a:ext cx="2094663" cy="244377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B8C5AB4-786E-4F17-99B0-26BAEA588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8" r="21158"/>
            <a:stretch/>
          </p:blipFill>
          <p:spPr>
            <a:xfrm>
              <a:off x="8854171" y="1987497"/>
              <a:ext cx="1061105" cy="2443774"/>
            </a:xfrm>
            <a:prstGeom prst="rect">
              <a:avLst/>
            </a:prstGeom>
          </p:spPr>
        </p:pic>
        <p:sp>
          <p:nvSpPr>
            <p:cNvPr id="9" name="Rounded Rectangle 12">
              <a:extLst>
                <a:ext uri="{FF2B5EF4-FFF2-40B4-BE49-F238E27FC236}">
                  <a16:creationId xmlns:a16="http://schemas.microsoft.com/office/drawing/2014/main" id="{AEC7FD67-FA88-413B-B7F3-11781360C48E}"/>
                </a:ext>
              </a:extLst>
            </p:cNvPr>
            <p:cNvSpPr/>
            <p:nvPr/>
          </p:nvSpPr>
          <p:spPr>
            <a:xfrm>
              <a:off x="6997747" y="4071735"/>
              <a:ext cx="766512" cy="252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s-ES" sz="800" b="1" dirty="0"/>
                <a:t>3.° trimestre de 2019</a:t>
              </a:r>
            </a:p>
          </p:txBody>
        </p:sp>
        <p:sp>
          <p:nvSpPr>
            <p:cNvPr id="10" name="Rounded Rectangle 13">
              <a:extLst>
                <a:ext uri="{FF2B5EF4-FFF2-40B4-BE49-F238E27FC236}">
                  <a16:creationId xmlns:a16="http://schemas.microsoft.com/office/drawing/2014/main" id="{D473CC60-AB95-47D5-BA09-B37CDA499F87}"/>
                </a:ext>
              </a:extLst>
            </p:cNvPr>
            <p:cNvSpPr/>
            <p:nvPr/>
          </p:nvSpPr>
          <p:spPr>
            <a:xfrm>
              <a:off x="8003268" y="4071735"/>
              <a:ext cx="766512" cy="252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s-ES" sz="800" b="1" dirty="0"/>
                <a:t>4.° trimestre de 2019</a:t>
              </a:r>
            </a:p>
          </p:txBody>
        </p:sp>
        <p:sp>
          <p:nvSpPr>
            <p:cNvPr id="11" name="Rounded Rectangle 14">
              <a:extLst>
                <a:ext uri="{FF2B5EF4-FFF2-40B4-BE49-F238E27FC236}">
                  <a16:creationId xmlns:a16="http://schemas.microsoft.com/office/drawing/2014/main" id="{A521EA82-1BA6-4430-99FC-060E041C092D}"/>
                </a:ext>
              </a:extLst>
            </p:cNvPr>
            <p:cNvSpPr/>
            <p:nvPr/>
          </p:nvSpPr>
          <p:spPr>
            <a:xfrm>
              <a:off x="9003082" y="4071735"/>
              <a:ext cx="766512" cy="252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s-ES" sz="800" b="1" dirty="0"/>
                <a:t>1.° trimestre de 2020</a:t>
              </a:r>
            </a:p>
          </p:txBody>
        </p:sp>
        <p:sp>
          <p:nvSpPr>
            <p:cNvPr id="13" name="Rounded Rectangle 23">
              <a:extLst>
                <a:ext uri="{FF2B5EF4-FFF2-40B4-BE49-F238E27FC236}">
                  <a16:creationId xmlns:a16="http://schemas.microsoft.com/office/drawing/2014/main" id="{B78385AC-BDB8-402D-9719-29E964481F5C}"/>
                </a:ext>
              </a:extLst>
            </p:cNvPr>
            <p:cNvSpPr/>
            <p:nvPr/>
          </p:nvSpPr>
          <p:spPr>
            <a:xfrm>
              <a:off x="9987639" y="4071735"/>
              <a:ext cx="766512" cy="252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s-ES" sz="800" b="1" dirty="0"/>
                <a:t>2.° trimestre de 2020</a:t>
              </a:r>
            </a:p>
          </p:txBody>
        </p:sp>
        <p:sp>
          <p:nvSpPr>
            <p:cNvPr id="14" name="Rounded Rectangle 24">
              <a:extLst>
                <a:ext uri="{FF2B5EF4-FFF2-40B4-BE49-F238E27FC236}">
                  <a16:creationId xmlns:a16="http://schemas.microsoft.com/office/drawing/2014/main" id="{79F51090-549E-4A93-8BCB-17451A49324D}"/>
                </a:ext>
              </a:extLst>
            </p:cNvPr>
            <p:cNvSpPr/>
            <p:nvPr/>
          </p:nvSpPr>
          <p:spPr>
            <a:xfrm>
              <a:off x="10964593" y="4071735"/>
              <a:ext cx="766512" cy="252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s-ES" sz="800" b="1" dirty="0"/>
                <a:t>3.° trimestre de 2020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FDB3124-64C9-4875-9BBD-4D3DE8F2CE55}"/>
              </a:ext>
            </a:extLst>
          </p:cNvPr>
          <p:cNvGrpSpPr/>
          <p:nvPr/>
        </p:nvGrpSpPr>
        <p:grpSpPr>
          <a:xfrm>
            <a:off x="449865" y="1497013"/>
            <a:ext cx="5532836" cy="2836562"/>
            <a:chOff x="449865" y="1497013"/>
            <a:chExt cx="5532836" cy="2836562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57912B3-E7E7-43E7-A014-A762184AB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78" r="52654"/>
            <a:stretch/>
          </p:blipFill>
          <p:spPr>
            <a:xfrm>
              <a:off x="449865" y="1497013"/>
              <a:ext cx="1816343" cy="280074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65F6082-7CD2-4A47-B0CE-0726A82D9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242" r="33135" b="9320"/>
            <a:stretch/>
          </p:blipFill>
          <p:spPr>
            <a:xfrm>
              <a:off x="3852930" y="2125902"/>
              <a:ext cx="681566" cy="2171852"/>
            </a:xfrm>
            <a:prstGeom prst="rect">
              <a:avLst/>
            </a:prstGeom>
            <a:ln>
              <a:noFill/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DC756F8-55EA-450E-BB6A-9FF7C201EFC1}"/>
                </a:ext>
              </a:extLst>
            </p:cNvPr>
            <p:cNvSpPr txBox="1"/>
            <p:nvPr/>
          </p:nvSpPr>
          <p:spPr>
            <a:xfrm>
              <a:off x="1864812" y="3867549"/>
              <a:ext cx="332142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sz="900" b="1" dirty="0"/>
                <a:t>(n)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18E4763-C28F-4BCC-B49F-AADAD9317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434" t="23734" r="31548"/>
            <a:stretch/>
          </p:blipFill>
          <p:spPr>
            <a:xfrm>
              <a:off x="2561602" y="2161723"/>
              <a:ext cx="606616" cy="213603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4D2B27E-9DE7-43E3-9E56-A603F50030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924" t="23734" r="12791"/>
            <a:stretch/>
          </p:blipFill>
          <p:spPr>
            <a:xfrm>
              <a:off x="3103330" y="2161723"/>
              <a:ext cx="577001" cy="213603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47BFD7C-522C-4F5E-B59A-3638461E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8776"/>
            <a:stretch/>
          </p:blipFill>
          <p:spPr>
            <a:xfrm>
              <a:off x="4161597" y="2161723"/>
              <a:ext cx="681566" cy="217185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913EA20-693F-4603-8733-40A6F79CB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975" r="8810"/>
            <a:stretch/>
          </p:blipFill>
          <p:spPr>
            <a:xfrm>
              <a:off x="4831576" y="2161723"/>
              <a:ext cx="598755" cy="217185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6FF4BA8-36E6-44C2-AA8B-9B6B22D10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117" t="3410"/>
            <a:stretch/>
          </p:blipFill>
          <p:spPr>
            <a:xfrm>
              <a:off x="5420527" y="2185871"/>
              <a:ext cx="562173" cy="200180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E067775-2A6D-4F87-AF01-7BAB9D7762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45" t="12586" r="41879" b="9287"/>
            <a:stretch/>
          </p:blipFill>
          <p:spPr>
            <a:xfrm>
              <a:off x="3709572" y="2161723"/>
              <a:ext cx="514510" cy="2136031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CDAF606-7040-4F45-964F-FE4C9A8333BC}"/>
                </a:ext>
              </a:extLst>
            </p:cNvPr>
            <p:cNvGrpSpPr/>
            <p:nvPr/>
          </p:nvGrpSpPr>
          <p:grpSpPr>
            <a:xfrm>
              <a:off x="2523157" y="1707201"/>
              <a:ext cx="3459544" cy="431129"/>
              <a:chOff x="1938392" y="1634328"/>
              <a:chExt cx="4044309" cy="504003"/>
            </a:xfrm>
          </p:grpSpPr>
          <p:sp>
            <p:nvSpPr>
              <p:cNvPr id="52" name="Rounded Rectangle 8">
                <a:extLst>
                  <a:ext uri="{FF2B5EF4-FFF2-40B4-BE49-F238E27FC236}">
                    <a16:creationId xmlns:a16="http://schemas.microsoft.com/office/drawing/2014/main" id="{2409AC98-C169-4D8A-860F-13774EB35756}"/>
                  </a:ext>
                </a:extLst>
              </p:cNvPr>
              <p:cNvSpPr/>
              <p:nvPr/>
            </p:nvSpPr>
            <p:spPr>
              <a:xfrm>
                <a:off x="1938392" y="1634329"/>
                <a:ext cx="618284" cy="504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s-ES" sz="800" b="1" dirty="0"/>
                  <a:t>3.° trimestre de 2019</a:t>
                </a:r>
              </a:p>
            </p:txBody>
          </p:sp>
          <p:sp>
            <p:nvSpPr>
              <p:cNvPr id="53" name="Rounded Rectangle 9">
                <a:extLst>
                  <a:ext uri="{FF2B5EF4-FFF2-40B4-BE49-F238E27FC236}">
                    <a16:creationId xmlns:a16="http://schemas.microsoft.com/office/drawing/2014/main" id="{0509212F-8BBC-408B-AD41-5E7330743156}"/>
                  </a:ext>
                </a:extLst>
              </p:cNvPr>
              <p:cNvSpPr/>
              <p:nvPr/>
            </p:nvSpPr>
            <p:spPr>
              <a:xfrm>
                <a:off x="2623596" y="1634328"/>
                <a:ext cx="618284" cy="504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s-ES" sz="800" b="1" dirty="0"/>
                  <a:t>4.° trimestre de 2019</a:t>
                </a:r>
              </a:p>
            </p:txBody>
          </p:sp>
          <p:sp>
            <p:nvSpPr>
              <p:cNvPr id="54" name="Rounded Rectangle 10">
                <a:extLst>
                  <a:ext uri="{FF2B5EF4-FFF2-40B4-BE49-F238E27FC236}">
                    <a16:creationId xmlns:a16="http://schemas.microsoft.com/office/drawing/2014/main" id="{248321A1-D450-49B3-961E-BE4A7B49B172}"/>
                  </a:ext>
                </a:extLst>
              </p:cNvPr>
              <p:cNvSpPr/>
              <p:nvPr/>
            </p:nvSpPr>
            <p:spPr>
              <a:xfrm>
                <a:off x="3308801" y="1634328"/>
                <a:ext cx="618284" cy="504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s-ES" sz="800" b="1" dirty="0"/>
                  <a:t>1.° trimestre de 2020</a:t>
                </a:r>
              </a:p>
            </p:txBody>
          </p:sp>
          <p:sp>
            <p:nvSpPr>
              <p:cNvPr id="55" name="Rounded Rectangle 18">
                <a:extLst>
                  <a:ext uri="{FF2B5EF4-FFF2-40B4-BE49-F238E27FC236}">
                    <a16:creationId xmlns:a16="http://schemas.microsoft.com/office/drawing/2014/main" id="{D50A8CEF-F182-4FD8-881E-AAA50BFEA7A3}"/>
                  </a:ext>
                </a:extLst>
              </p:cNvPr>
              <p:cNvSpPr/>
              <p:nvPr/>
            </p:nvSpPr>
            <p:spPr>
              <a:xfrm>
                <a:off x="3994004" y="1634331"/>
                <a:ext cx="618285" cy="504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s-ES" sz="800" b="1" dirty="0"/>
                  <a:t>2.° trimestre de 2020</a:t>
                </a:r>
              </a:p>
            </p:txBody>
          </p:sp>
          <p:sp>
            <p:nvSpPr>
              <p:cNvPr id="56" name="Rounded Rectangle 20">
                <a:extLst>
                  <a:ext uri="{FF2B5EF4-FFF2-40B4-BE49-F238E27FC236}">
                    <a16:creationId xmlns:a16="http://schemas.microsoft.com/office/drawing/2014/main" id="{C67A6B94-106E-4EB7-9D9D-5ACA41DC4EA2}"/>
                  </a:ext>
                </a:extLst>
              </p:cNvPr>
              <p:cNvSpPr/>
              <p:nvPr/>
            </p:nvSpPr>
            <p:spPr>
              <a:xfrm>
                <a:off x="4679210" y="1634328"/>
                <a:ext cx="618284" cy="504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s-ES" sz="800" b="1" dirty="0"/>
                  <a:t>3.° trimestre de 2020</a:t>
                </a:r>
              </a:p>
            </p:txBody>
          </p:sp>
          <p:sp>
            <p:nvSpPr>
              <p:cNvPr id="57" name="Rounded Rectangle 31">
                <a:extLst>
                  <a:ext uri="{FF2B5EF4-FFF2-40B4-BE49-F238E27FC236}">
                    <a16:creationId xmlns:a16="http://schemas.microsoft.com/office/drawing/2014/main" id="{C50B8C97-63E0-4421-96E4-D60E71905FB2}"/>
                  </a:ext>
                </a:extLst>
              </p:cNvPr>
              <p:cNvSpPr/>
              <p:nvPr/>
            </p:nvSpPr>
            <p:spPr>
              <a:xfrm>
                <a:off x="5364417" y="1634328"/>
                <a:ext cx="618284" cy="504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s-ES" sz="800" b="1" dirty="0"/>
                  <a:t>4.° trimestre de 2020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3753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Fucionalidade do RES-Q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780E4C-C76B-442F-A3BF-C792A8ACD7A1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registar o seu centro/hospital como coordenador local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98766-A9CF-443C-89A1-9EE6C5AE8CB5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registar um utilizador num centro/ hospital registado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376CB1-224C-475B-9BC6-A433AFBD7E30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um coordenador local/utilizador pode fazer o login no seu centro/hospital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BACB18-7043-4C83-9ADF-3F769CF19B78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registar um           novo doente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A78CCA-0ED6-4C97-996D-4FBF152976D6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Usar o </a:t>
            </a:r>
            <a:r>
              <a:rPr lang="pt-PT" sz="1400" i="1" dirty="0"/>
              <a:t>Dashboard</a:t>
            </a:r>
            <a:r>
              <a:rPr lang="pt-PT" sz="1400" dirty="0"/>
              <a:t> para monitorizar o desempenho do seu centro/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7DBC2D-B78B-4D30-94F1-19CDFD0B4B2B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Como utilizar a função de descarregar (</a:t>
            </a:r>
            <a:r>
              <a:rPr lang="pt-PT" sz="1400" i="1" dirty="0"/>
              <a:t>download</a:t>
            </a:r>
            <a:r>
              <a:rPr lang="pt-PT" sz="1400" dirty="0"/>
              <a:t>) e descarregar relatórios (</a:t>
            </a:r>
            <a:r>
              <a:rPr lang="pt-PT" sz="1400" i="1" dirty="0"/>
              <a:t>download reports</a:t>
            </a:r>
            <a:r>
              <a:rPr lang="pt-PT" sz="1400" dirty="0"/>
              <a:t>)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7A9F3-8CB0-47A3-9EC2-DDE00C5F43B2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Monitorização de evolução da qualidade dos cuidados no AVC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222661-F2C1-4197-9F62-702EC52955BB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Utilização de RES-Q para obter prémios WSO/ ESO Angels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42507-CF98-49C9-B244-6A6A9C43166D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Políticas do RES-Q incluindo partilha de dados/ privacidade de dados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4AC995-8DDF-4EFD-B533-2C540FDA98AC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Equipa RES-Q e contactos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7B2AE9-393A-4DCE-BA06-1BA66F79BB9B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4-5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EB951A07-6FD6-4CF1-BA5C-830FC037A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9435049-62FA-476A-BCBB-AE1D70C961AE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7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CB291A8-8886-4903-B310-257E847AF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A56A73-FC8F-411E-8D31-2C84F8EC57DC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9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607B135-B9FD-4BF6-B3F2-4C2CAE907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337B1F0-0A7A-4544-9652-FEB12C3A5BE0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11-13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7B16F7DB-5387-49AF-AA0E-980CE45C4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0C4507E-E9FC-45F8-ABBA-25158AF66DE4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15-18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7DB83F15-8BAD-4B4E-A7D6-EBEC904E3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11C9B8F-B0E9-48C7-8311-0264CC6A2527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20-22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A17EFD91-68BB-4D5C-A8E2-48D8997D8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D77863F-94D3-4727-8459-AAA35418E52C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24-25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2072124-EA42-48CD-BD81-987F39CC4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21D0133-3F72-4562-A25F-9892EE2026F0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SLIDES 27-30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2EF4BE79-CC50-4B81-88B6-A1DDB8C62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E999938-D783-4196-A33F-D1C5DB32DFF9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32-34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520DF62-4E37-4A7A-9637-18271BC1E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54C8963E-A1B4-4A85-9EA8-585E026D0CFE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36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C68DD9CE-CEC8-4118-90BA-726ACE4B1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40E73B2-4AAE-4971-B1D7-A20D8A7AC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FC275ED-E375-48E7-8013-A8299504F4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3310E337-4693-452B-9793-E7A8DADB61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FB2BA0C8-2F08-42DB-8982-2DB4A92A77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710AC9CD-A44E-4264-AB42-27B1F3AD51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CE4E1E0E-60EA-4987-A07D-D4DC22D9F9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63" name="Graphic 54">
            <a:extLst>
              <a:ext uri="{FF2B5EF4-FFF2-40B4-BE49-F238E27FC236}">
                <a16:creationId xmlns:a16="http://schemas.microsoft.com/office/drawing/2014/main" id="{C68C0741-1197-46CA-BA17-750FE388C0EA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74B7679-7A03-4F8E-BAB8-B381092E2243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64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65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67" name="Graphic 59">
            <a:extLst>
              <a:ext uri="{FF2B5EF4-FFF2-40B4-BE49-F238E27FC236}">
                <a16:creationId xmlns:a16="http://schemas.microsoft.com/office/drawing/2014/main" id="{7642AF51-FB30-4EBA-9498-380B92CA1FB7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68" name="Graphic 61">
            <a:extLst>
              <a:ext uri="{FF2B5EF4-FFF2-40B4-BE49-F238E27FC236}">
                <a16:creationId xmlns:a16="http://schemas.microsoft.com/office/drawing/2014/main" id="{EEA8E0F3-2103-4581-8AE7-C6530DAEEC62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8" name="Rectangle 47">
            <a:hlinkClick r:id="rId19" action="ppaction://hlinksldjump"/>
            <a:extLst>
              <a:ext uri="{FF2B5EF4-FFF2-40B4-BE49-F238E27FC236}">
                <a16:creationId xmlns:a16="http://schemas.microsoft.com/office/drawing/2014/main" id="{E90B6505-2D79-4142-A382-0F494BDDA8FA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1" name="Rectangle 50">
            <a:hlinkClick r:id="rId20" action="ppaction://hlinksldjump"/>
            <a:extLst>
              <a:ext uri="{FF2B5EF4-FFF2-40B4-BE49-F238E27FC236}">
                <a16:creationId xmlns:a16="http://schemas.microsoft.com/office/drawing/2014/main" id="{1E0818EF-C7E2-430A-88FB-9BCD789F358E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2" name="Rectangle 51">
            <a:hlinkClick r:id="rId21" action="ppaction://hlinksldjump"/>
            <a:extLst>
              <a:ext uri="{FF2B5EF4-FFF2-40B4-BE49-F238E27FC236}">
                <a16:creationId xmlns:a16="http://schemas.microsoft.com/office/drawing/2014/main" id="{1B1BF131-5D6D-4CC0-8EC1-D79D9FBF1BBA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5" name="Rectangle 54">
            <a:hlinkClick r:id="rId22" action="ppaction://hlinksldjump"/>
            <a:extLst>
              <a:ext uri="{FF2B5EF4-FFF2-40B4-BE49-F238E27FC236}">
                <a16:creationId xmlns:a16="http://schemas.microsoft.com/office/drawing/2014/main" id="{8223D8AB-43B7-4C05-84C3-97F4D64469C0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8" name="Rectangle 57">
            <a:hlinkClick r:id="rId23" action="ppaction://hlinksldjump"/>
            <a:extLst>
              <a:ext uri="{FF2B5EF4-FFF2-40B4-BE49-F238E27FC236}">
                <a16:creationId xmlns:a16="http://schemas.microsoft.com/office/drawing/2014/main" id="{A64DEFBC-3B6E-4CB2-8A76-3613AD48DC75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0" name="Rectangle 59">
            <a:hlinkClick r:id="rId24" action="ppaction://hlinksldjump"/>
            <a:extLst>
              <a:ext uri="{FF2B5EF4-FFF2-40B4-BE49-F238E27FC236}">
                <a16:creationId xmlns:a16="http://schemas.microsoft.com/office/drawing/2014/main" id="{BF6767A7-936C-4D96-9E24-CFA810E59ADD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62" name="Rectangle 61">
            <a:hlinkClick r:id="rId25" action="ppaction://hlinksldjump"/>
            <a:extLst>
              <a:ext uri="{FF2B5EF4-FFF2-40B4-BE49-F238E27FC236}">
                <a16:creationId xmlns:a16="http://schemas.microsoft.com/office/drawing/2014/main" id="{071E5AEE-5CDC-454C-AE90-9912DFBFB9DA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9" name="Rectangle 68">
            <a:hlinkClick r:id="rId26" action="ppaction://hlinksldjump"/>
            <a:extLst>
              <a:ext uri="{FF2B5EF4-FFF2-40B4-BE49-F238E27FC236}">
                <a16:creationId xmlns:a16="http://schemas.microsoft.com/office/drawing/2014/main" id="{01047962-C3BD-47F5-A108-AB9572EB46DB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0" name="Rectangle 69">
            <a:hlinkClick r:id="rId27" action="ppaction://hlinksldjump"/>
            <a:extLst>
              <a:ext uri="{FF2B5EF4-FFF2-40B4-BE49-F238E27FC236}">
                <a16:creationId xmlns:a16="http://schemas.microsoft.com/office/drawing/2014/main" id="{CD88A590-7095-46E5-83EA-7BEFBC6B1981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1" name="Rectangle 70">
            <a:hlinkClick r:id="rId28" action="ppaction://hlinksldjump"/>
            <a:extLst>
              <a:ext uri="{FF2B5EF4-FFF2-40B4-BE49-F238E27FC236}">
                <a16:creationId xmlns:a16="http://schemas.microsoft.com/office/drawing/2014/main" id="{689505D3-E7B9-4192-A29E-49FC562C366C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343623259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D9F0991-4D29-4756-BE62-B3C95C0935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65"/>
          <a:stretch/>
        </p:blipFill>
        <p:spPr>
          <a:xfrm>
            <a:off x="504882" y="1501182"/>
            <a:ext cx="11176946" cy="2937730"/>
          </a:xfrm>
          <a:prstGeom prst="rect">
            <a:avLst/>
          </a:prstGeom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572729" cy="768263"/>
          </a:xfrm>
        </p:spPr>
        <p:txBody>
          <a:bodyPr/>
          <a:lstStyle/>
          <a:p>
            <a:r>
              <a:rPr lang="pt-PT" sz="2800" dirty="0">
                <a:latin typeface="Arial Narrow" panose="020B0606020202030204" pitchFamily="34" charset="0"/>
              </a:rPr>
              <a:t>Utilização de RES-Q para obter prémios WSO/ ESO Angels </a:t>
            </a:r>
            <a:endParaRPr lang="en-US" sz="2800" dirty="0">
              <a:latin typeface="Arial Narrow" panose="020B060602020203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528DB4-D770-4BC8-BA50-76DF3DD5BE58}"/>
              </a:ext>
            </a:extLst>
          </p:cNvPr>
          <p:cNvSpPr/>
          <p:nvPr/>
        </p:nvSpPr>
        <p:spPr>
          <a:xfrm flipH="1">
            <a:off x="8276478" y="3780631"/>
            <a:ext cx="763739" cy="508073"/>
          </a:xfrm>
          <a:prstGeom prst="rect">
            <a:avLst/>
          </a:prstGeom>
          <a:noFill/>
          <a:ln w="254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3571415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A1C155A-7BC4-4163-B52B-99D12204C12A}"/>
              </a:ext>
            </a:extLst>
          </p:cNvPr>
          <p:cNvGrpSpPr/>
          <p:nvPr/>
        </p:nvGrpSpPr>
        <p:grpSpPr>
          <a:xfrm>
            <a:off x="493713" y="1497013"/>
            <a:ext cx="9107046" cy="4535817"/>
            <a:chOff x="2113726" y="2710403"/>
            <a:chExt cx="9107046" cy="4535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39164FB-4E48-4916-A294-1EF494D69C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612"/>
            <a:stretch/>
          </p:blipFill>
          <p:spPr>
            <a:xfrm>
              <a:off x="2113726" y="2710403"/>
              <a:ext cx="9107046" cy="453581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A9C32DA-3B66-4361-B870-4A655B17BF0A}"/>
                </a:ext>
              </a:extLst>
            </p:cNvPr>
            <p:cNvSpPr/>
            <p:nvPr/>
          </p:nvSpPr>
          <p:spPr>
            <a:xfrm>
              <a:off x="3023932" y="3857278"/>
              <a:ext cx="3765392" cy="345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500" b="1" dirty="0">
                  <a:solidFill>
                    <a:schemeClr val="tx1"/>
                  </a:solidFill>
                </a:rPr>
                <a:t>Hospital </a:t>
              </a:r>
              <a:r>
                <a:rPr lang="es-ES" sz="1500" b="1" dirty="0" err="1">
                  <a:solidFill>
                    <a:schemeClr val="tx1"/>
                  </a:solidFill>
                </a:rPr>
                <a:t>Name</a:t>
              </a:r>
              <a:endParaRPr lang="es-ES" sz="15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891710" cy="768263"/>
          </a:xfrm>
        </p:spPr>
        <p:txBody>
          <a:bodyPr/>
          <a:lstStyle/>
          <a:p>
            <a:r>
              <a:rPr lang="pt-BR" dirty="0"/>
              <a:t>Dashboard com os critérios dos prémios WSO/ ESO Angels atualizados de hora a hora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20380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2800"/>
              <a:t>Fucionalidade do RES-Q</a:t>
            </a:r>
            <a:endParaRPr lang="pt-PT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780E4C-C76B-442F-A3BF-C792A8ACD7A1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>
                <a:solidFill>
                  <a:schemeClr val="bg1"/>
                </a:solidFill>
              </a:rPr>
              <a:t>Como registar o seu centro/hospital como coordenador local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98766-A9CF-443C-89A1-9EE6C5AE8CB5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>
                <a:solidFill>
                  <a:schemeClr val="bg1"/>
                </a:solidFill>
              </a:rPr>
              <a:t>Como registar um utilizador num centro/ hospital registado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376CB1-224C-475B-9BC6-A433AFBD7E30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>
                <a:solidFill>
                  <a:schemeClr val="bg1"/>
                </a:solidFill>
              </a:rPr>
              <a:t>Como um coordenador local/utilizador pode fazer o login no seu centro/hospital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BACB18-7043-4C83-9ADF-3F769CF19B78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>
                <a:solidFill>
                  <a:schemeClr val="bg1"/>
                </a:solidFill>
              </a:rPr>
              <a:t>Como registar um           novo doente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A78CCA-0ED6-4C97-996D-4FBF152976D6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/>
              <a:t>Usar o </a:t>
            </a:r>
            <a:r>
              <a:rPr lang="pt-PT" sz="1400" i="1"/>
              <a:t>Dashboard</a:t>
            </a:r>
            <a:r>
              <a:rPr lang="pt-PT" sz="1400"/>
              <a:t> para monitorizar o desempenho do seu centro/ hospital</a:t>
            </a:r>
            <a:endParaRPr lang="pt-PT" sz="140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7DBC2D-B78B-4D30-94F1-19CDFD0B4B2B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/>
              <a:t>Como utilizar a função de descarregar (</a:t>
            </a:r>
            <a:r>
              <a:rPr lang="pt-PT" sz="1400" i="1"/>
              <a:t>download</a:t>
            </a:r>
            <a:r>
              <a:rPr lang="pt-PT" sz="1400"/>
              <a:t>) e descarregar relatórios (</a:t>
            </a:r>
            <a:r>
              <a:rPr lang="pt-PT" sz="1400" i="1"/>
              <a:t>download reports</a:t>
            </a:r>
            <a:r>
              <a:rPr lang="pt-PT" sz="1400"/>
              <a:t>)</a:t>
            </a:r>
            <a:endParaRPr lang="pt-PT" sz="140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7A9F3-8CB0-47A3-9EC2-DDE00C5F43B2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/>
              <a:t>Monitorização de evolução da qualidade dos cuidados no AVC</a:t>
            </a:r>
            <a:endParaRPr lang="pt-PT" sz="140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222661-F2C1-4197-9F62-702EC52955BB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/>
              <a:t>Utilização de RES-Q para obter prémios WSO/ ESO Angels</a:t>
            </a:r>
            <a:endParaRPr lang="pt-PT" sz="140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42507-CF98-49C9-B244-6A6A9C43166D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/>
              <a:t>Políticas do RES-Q incluindo partilha de dados/ privacidade de dados</a:t>
            </a:r>
            <a:endParaRPr lang="pt-PT" sz="140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4AC995-8DDF-4EFD-B533-2C540FDA98AC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/>
              <a:t>Equipa RES-Q e contactos</a:t>
            </a:r>
            <a:endParaRPr lang="pt-PT" sz="140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7B2AE9-393A-4DCE-BA06-1BA66F79BB9B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SLIDES 4-5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EB951A07-6FD6-4CF1-BA5C-830FC037A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9435049-62FA-476A-BCBB-AE1D70C961AE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 7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CB291A8-8886-4903-B310-257E847AF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A56A73-FC8F-411E-8D31-2C84F8EC57DC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 9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607B135-B9FD-4BF6-B3F2-4C2CAE907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337B1F0-0A7A-4544-9652-FEB12C3A5BE0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 11-13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7B16F7DB-5387-49AF-AA0E-980CE45C4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0C4507E-E9FC-45F8-ABBA-25158AF66DE4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SLIDES 15-18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7DB83F15-8BAD-4B4E-A7D6-EBEC904E3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11C9B8F-B0E9-48C7-8311-0264CC6A2527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SLIDES 20-22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A17EFD91-68BB-4D5C-A8E2-48D8997D8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D77863F-94D3-4727-8459-AAA35418E52C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SLIDES 24-25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2072124-EA42-48CD-BD81-987F39CC4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21D0133-3F72-4562-A25F-9892EE2026F0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SLIDES 27-30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2EF4BE79-CC50-4B81-88B6-A1DDB8C62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E999938-D783-4196-A33F-D1C5DB32DFF9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SLIDES 32-34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520DF62-4E37-4A7A-9637-18271BC1E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54C8963E-A1B4-4A85-9EA8-585E026D0CFE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 36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C68DD9CE-CEC8-4118-90BA-726ACE4B1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40E73B2-4AAE-4971-B1D7-A20D8A7ACC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FC275ED-E375-48E7-8013-A8299504F4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3310E337-4693-452B-9793-E7A8DADB61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FB2BA0C8-2F08-42DB-8982-2DB4A92A77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710AC9CD-A44E-4264-AB42-27B1F3AD51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CE4E1E0E-60EA-4987-A07D-D4DC22D9F9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63" name="Graphic 54">
            <a:extLst>
              <a:ext uri="{FF2B5EF4-FFF2-40B4-BE49-F238E27FC236}">
                <a16:creationId xmlns:a16="http://schemas.microsoft.com/office/drawing/2014/main" id="{C68C0741-1197-46CA-BA17-750FE388C0EA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74B7679-7A03-4F8E-BAB8-B381092E2243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64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65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67" name="Graphic 59">
            <a:extLst>
              <a:ext uri="{FF2B5EF4-FFF2-40B4-BE49-F238E27FC236}">
                <a16:creationId xmlns:a16="http://schemas.microsoft.com/office/drawing/2014/main" id="{7642AF51-FB30-4EBA-9498-380B92CA1FB7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68" name="Graphic 61">
            <a:extLst>
              <a:ext uri="{FF2B5EF4-FFF2-40B4-BE49-F238E27FC236}">
                <a16:creationId xmlns:a16="http://schemas.microsoft.com/office/drawing/2014/main" id="{EEA8E0F3-2103-4581-8AE7-C6530DAEEC62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8" name="Rectangle 47">
            <a:hlinkClick r:id="rId17" action="ppaction://hlinksldjump"/>
            <a:extLst>
              <a:ext uri="{FF2B5EF4-FFF2-40B4-BE49-F238E27FC236}">
                <a16:creationId xmlns:a16="http://schemas.microsoft.com/office/drawing/2014/main" id="{B4A04FE4-9C3E-4028-8A72-2C11227F57F9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1" name="Rectangle 50">
            <a:hlinkClick r:id="rId18" action="ppaction://hlinksldjump"/>
            <a:extLst>
              <a:ext uri="{FF2B5EF4-FFF2-40B4-BE49-F238E27FC236}">
                <a16:creationId xmlns:a16="http://schemas.microsoft.com/office/drawing/2014/main" id="{5B9F6692-C039-4465-965E-675CACCA57A3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2" name="Rectangle 51">
            <a:hlinkClick r:id="rId19" action="ppaction://hlinksldjump"/>
            <a:extLst>
              <a:ext uri="{FF2B5EF4-FFF2-40B4-BE49-F238E27FC236}">
                <a16:creationId xmlns:a16="http://schemas.microsoft.com/office/drawing/2014/main" id="{A3595829-B0B3-425F-B138-A4A46BB930EC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5" name="Rectangle 54">
            <a:hlinkClick r:id="rId20" action="ppaction://hlinksldjump"/>
            <a:extLst>
              <a:ext uri="{FF2B5EF4-FFF2-40B4-BE49-F238E27FC236}">
                <a16:creationId xmlns:a16="http://schemas.microsoft.com/office/drawing/2014/main" id="{17709306-59D8-4E80-BC51-A4373BCCBF3C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8" name="Rectangle 57">
            <a:hlinkClick r:id="rId21" action="ppaction://hlinksldjump"/>
            <a:extLst>
              <a:ext uri="{FF2B5EF4-FFF2-40B4-BE49-F238E27FC236}">
                <a16:creationId xmlns:a16="http://schemas.microsoft.com/office/drawing/2014/main" id="{4603E6FC-6747-4B60-A726-134702F05BF4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0" name="Rectangle 59">
            <a:hlinkClick r:id="rId22" action="ppaction://hlinksldjump"/>
            <a:extLst>
              <a:ext uri="{FF2B5EF4-FFF2-40B4-BE49-F238E27FC236}">
                <a16:creationId xmlns:a16="http://schemas.microsoft.com/office/drawing/2014/main" id="{F2940FC3-A944-4AC9-BB51-238E4BD58EC5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62" name="Rectangle 61">
            <a:hlinkClick r:id="rId23" action="ppaction://hlinksldjump"/>
            <a:extLst>
              <a:ext uri="{FF2B5EF4-FFF2-40B4-BE49-F238E27FC236}">
                <a16:creationId xmlns:a16="http://schemas.microsoft.com/office/drawing/2014/main" id="{DA83FE18-A1C2-4BE5-A1EF-7EFBFF399942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9" name="Rectangle 68">
            <a:hlinkClick r:id="rId24" action="ppaction://hlinksldjump"/>
            <a:extLst>
              <a:ext uri="{FF2B5EF4-FFF2-40B4-BE49-F238E27FC236}">
                <a16:creationId xmlns:a16="http://schemas.microsoft.com/office/drawing/2014/main" id="{19C4F156-E4BB-4D46-95F7-D340A49E514B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0" name="Rectangle 69">
            <a:hlinkClick r:id="rId25" action="ppaction://hlinksldjump"/>
            <a:extLst>
              <a:ext uri="{FF2B5EF4-FFF2-40B4-BE49-F238E27FC236}">
                <a16:creationId xmlns:a16="http://schemas.microsoft.com/office/drawing/2014/main" id="{0746B8B9-F634-4049-B970-8BDE0E08479B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1" name="Rectangle 70">
            <a:hlinkClick r:id="rId26" action="ppaction://hlinksldjump"/>
            <a:extLst>
              <a:ext uri="{FF2B5EF4-FFF2-40B4-BE49-F238E27FC236}">
                <a16:creationId xmlns:a16="http://schemas.microsoft.com/office/drawing/2014/main" id="{81428A77-E0F1-4DB3-A5DA-F03536535EF5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3214713957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891710" cy="768263"/>
          </a:xfrm>
        </p:spPr>
        <p:txBody>
          <a:bodyPr/>
          <a:lstStyle/>
          <a:p>
            <a:r>
              <a:rPr lang="pt-BR" dirty="0"/>
              <a:t>Como funciona o processo de atribuiçao de prémios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F303859-E62F-4D5C-8AB4-7C3999A29BDD}"/>
              </a:ext>
            </a:extLst>
          </p:cNvPr>
          <p:cNvGrpSpPr/>
          <p:nvPr/>
        </p:nvGrpSpPr>
        <p:grpSpPr>
          <a:xfrm>
            <a:off x="2368495" y="1306150"/>
            <a:ext cx="7455010" cy="4837898"/>
            <a:chOff x="1173193" y="249296"/>
            <a:chExt cx="9704716" cy="6472178"/>
          </a:xfrm>
        </p:grpSpPr>
        <p:graphicFrame>
          <p:nvGraphicFramePr>
            <p:cNvPr id="11" name="Diagram 10">
              <a:extLst>
                <a:ext uri="{FF2B5EF4-FFF2-40B4-BE49-F238E27FC236}">
                  <a16:creationId xmlns:a16="http://schemas.microsoft.com/office/drawing/2014/main" id="{9E4658F2-F0E5-40F4-BB49-5245051ED13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92923754"/>
                </p:ext>
              </p:extLst>
            </p:nvPr>
          </p:nvGraphicFramePr>
          <p:xfrm>
            <a:off x="1173193" y="621101"/>
            <a:ext cx="9704716" cy="610037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CEEEAA2C-1A79-49BE-ADCD-05C75D1AF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69871" y="4053753"/>
              <a:ext cx="589759" cy="589759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2FB56A5-810D-45F7-AB90-F61EDF7FD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808199" y="1776317"/>
              <a:ext cx="640080" cy="64008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B8C21A8-4FA5-450D-9053-FCB99B4B1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858520" y="4171885"/>
              <a:ext cx="589759" cy="589759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26ECA7C-2B9F-40C7-8F51-1B020B10B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369804" y="5276780"/>
              <a:ext cx="640080" cy="640080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9B7FCA04-EA9D-492F-ACD2-DA8C0F860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908816" y="5328545"/>
              <a:ext cx="640080" cy="640080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FA142242-2124-4E80-B8F8-660C9F59B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545762" y="4127374"/>
              <a:ext cx="492838" cy="492838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E27E294B-3397-45C3-A986-DFF9C93D7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331125" y="249296"/>
              <a:ext cx="577691" cy="640080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6F058DD-FD88-4840-B08E-0415F7B74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83739" y="1529898"/>
              <a:ext cx="589759" cy="589759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7767C073-359C-40C1-BA3A-57700997E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659630" y="1603519"/>
              <a:ext cx="492838" cy="49283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4B03BAA-6E30-40E8-9738-5489D173ED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1439" t="1909" r="19183" b="66009"/>
            <a:stretch/>
          </p:blipFill>
          <p:spPr>
            <a:xfrm>
              <a:off x="6002412" y="249296"/>
              <a:ext cx="452887" cy="5851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78AB309C-BDDB-4277-AE4D-1DA9A3B59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8346928" y="1776316"/>
              <a:ext cx="527344" cy="527344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51F61AF-BCF3-40A2-B585-2A0F35EBC6D8}"/>
              </a:ext>
            </a:extLst>
          </p:cNvPr>
          <p:cNvSpPr/>
          <p:nvPr/>
        </p:nvSpPr>
        <p:spPr>
          <a:xfrm>
            <a:off x="9196403" y="2878137"/>
            <a:ext cx="2160000" cy="36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err="1"/>
              <a:t>Processo</a:t>
            </a:r>
            <a:r>
              <a:rPr lang="es-ES" sz="1400" dirty="0"/>
              <a:t> continuo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3BF467-89E5-4983-9D0A-02970E097B90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8570563" y="3058137"/>
            <a:ext cx="625840" cy="0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867BC37E-4F82-4F9C-90B5-B539406A4C1A}"/>
              </a:ext>
            </a:extLst>
          </p:cNvPr>
          <p:cNvSpPr/>
          <p:nvPr/>
        </p:nvSpPr>
        <p:spPr>
          <a:xfrm>
            <a:off x="9170572" y="4542535"/>
            <a:ext cx="2160000" cy="497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/>
              <a:t>Atualização em</a:t>
            </a:r>
          </a:p>
          <a:p>
            <a:pPr algn="ctr"/>
            <a:r>
              <a:rPr lang="pt-PT" sz="1400" dirty="0"/>
              <a:t>tempo real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22454E3-FCC9-433E-BCE4-9BEAA99A1F13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8544732" y="4791424"/>
            <a:ext cx="625840" cy="0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3826F517-F005-460A-B3CB-CF74CA6C8F4F}"/>
              </a:ext>
            </a:extLst>
          </p:cNvPr>
          <p:cNvSpPr/>
          <p:nvPr/>
        </p:nvSpPr>
        <p:spPr>
          <a:xfrm>
            <a:off x="835597" y="3509284"/>
            <a:ext cx="2160000" cy="36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10 días</a:t>
            </a: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3AEF1A81-2837-4F90-B2F1-6E28F06A30D6}"/>
              </a:ext>
            </a:extLst>
          </p:cNvPr>
          <p:cNvSpPr/>
          <p:nvPr/>
        </p:nvSpPr>
        <p:spPr>
          <a:xfrm>
            <a:off x="3007364" y="2196689"/>
            <a:ext cx="330391" cy="2985190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accent5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472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9" grpId="0" animBg="1"/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732396-5885-4D17-B8A9-F77D59B35E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63570" y="1857842"/>
            <a:ext cx="1515131" cy="20337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1A0852-7D51-4D09-89E7-EDA245E5B9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312517" y="1852284"/>
            <a:ext cx="1515131" cy="203373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93" y="294078"/>
            <a:ext cx="9891710" cy="768263"/>
          </a:xfrm>
        </p:spPr>
        <p:txBody>
          <a:bodyPr/>
          <a:lstStyle/>
          <a:p>
            <a:r>
              <a:rPr lang="pt-BR" sz="2400" dirty="0"/>
              <a:t>Fazer parte do registo RES-Q permite-lhe participar nos prémios trimestrais WSO/ ESO Angels, concedidos aos hospitais qualificados para a prestação de cuidados de excelência no AVC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graphicFrame>
        <p:nvGraphicFramePr>
          <p:cNvPr id="35" name="Tabla 1">
            <a:extLst>
              <a:ext uri="{FF2B5EF4-FFF2-40B4-BE49-F238E27FC236}">
                <a16:creationId xmlns:a16="http://schemas.microsoft.com/office/drawing/2014/main" id="{F34A8D7C-B71B-4B16-AEED-90103D2C96D1}"/>
              </a:ext>
            </a:extLst>
          </p:cNvPr>
          <p:cNvGraphicFramePr>
            <a:graphicFrameLocks noGrp="1"/>
          </p:cNvGraphicFramePr>
          <p:nvPr/>
        </p:nvGraphicFramePr>
        <p:xfrm>
          <a:off x="493711" y="2098752"/>
          <a:ext cx="7107078" cy="406038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672000">
                  <a:extLst>
                    <a:ext uri="{9D8B030D-6E8A-4147-A177-3AD203B41FA5}">
                      <a16:colId xmlns:a16="http://schemas.microsoft.com/office/drawing/2014/main" val="948313229"/>
                    </a:ext>
                  </a:extLst>
                </a:gridCol>
                <a:gridCol w="1145026">
                  <a:extLst>
                    <a:ext uri="{9D8B030D-6E8A-4147-A177-3AD203B41FA5}">
                      <a16:colId xmlns:a16="http://schemas.microsoft.com/office/drawing/2014/main" val="3906707645"/>
                    </a:ext>
                  </a:extLst>
                </a:gridCol>
                <a:gridCol w="1145026">
                  <a:extLst>
                    <a:ext uri="{9D8B030D-6E8A-4147-A177-3AD203B41FA5}">
                      <a16:colId xmlns:a16="http://schemas.microsoft.com/office/drawing/2014/main" val="848813423"/>
                    </a:ext>
                  </a:extLst>
                </a:gridCol>
                <a:gridCol w="1145026">
                  <a:extLst>
                    <a:ext uri="{9D8B030D-6E8A-4147-A177-3AD203B41FA5}">
                      <a16:colId xmlns:a16="http://schemas.microsoft.com/office/drawing/2014/main" val="899199704"/>
                    </a:ext>
                  </a:extLst>
                </a:gridCol>
              </a:tblGrid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WSO/ ESO KPIs/ criteria</a:t>
                      </a:r>
                    </a:p>
                  </a:txBody>
                  <a:tcPr marL="68580" marR="68580" marT="36000" marB="18000" anchor="ctr"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/>
                        <a:t>GOLD</a:t>
                      </a:r>
                      <a:br>
                        <a:rPr lang="en-GB" sz="1050" noProof="0"/>
                      </a:br>
                      <a:r>
                        <a:rPr lang="en-GB" sz="1050" noProof="0"/>
                        <a:t>STATUS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/>
                        <a:t>PLATINUM STATUS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/>
                        <a:t>DIAMOND STATUS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360551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Registration requirements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800" noProof="0" dirty="0">
                          <a:solidFill>
                            <a:schemeClr val="bg1"/>
                          </a:solidFill>
                        </a:rPr>
                        <a:t>Registration 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800" noProof="0" dirty="0">
                          <a:solidFill>
                            <a:schemeClr val="bg1"/>
                          </a:solidFill>
                        </a:rPr>
                        <a:t>criteria met</a:t>
                      </a:r>
                    </a:p>
                  </a:txBody>
                  <a:tcPr marL="68580" marR="68580" marT="36000" marB="1800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800" noProof="0" dirty="0">
                          <a:solidFill>
                            <a:schemeClr val="bg1"/>
                          </a:solidFill>
                        </a:rPr>
                        <a:t>Registration 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800" noProof="0" dirty="0">
                          <a:solidFill>
                            <a:schemeClr val="bg1"/>
                          </a:solidFill>
                        </a:rPr>
                        <a:t>criteria met</a:t>
                      </a:r>
                    </a:p>
                  </a:txBody>
                  <a:tcPr marL="68580" marR="68580" marT="36000" marB="1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800" noProof="0" dirty="0">
                          <a:solidFill>
                            <a:schemeClr val="bg1"/>
                          </a:solidFill>
                        </a:rPr>
                        <a:t>Registration </a:t>
                      </a: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800" noProof="0" dirty="0">
                          <a:solidFill>
                            <a:schemeClr val="bg1"/>
                          </a:solidFill>
                        </a:rPr>
                        <a:t>criteria met</a:t>
                      </a:r>
                    </a:p>
                  </a:txBody>
                  <a:tcPr marL="68580" marR="68580" marT="36000" marB="1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355408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% of patients treated with door to needle time &lt; 60 minutes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50 %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75 %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75 %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724488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% of patients treated with door to groin time &lt; 120 minutes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50 %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75 %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75 %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521368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% of patients treated with door to needle time &lt; 45 minutes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 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 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50 %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944356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% of patients treated with door to groin time &lt; 90 minutes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 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 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50 %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336090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% recanalization procedure rate out of total stroke incidence in the hospital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5 %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15 %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25 %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634160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% of all suspected stroke patients undergoing CT or MRI imaging procedure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80 %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85 %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90 %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305660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% of all stroke patients undergoing dysphagia screen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80 %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85 %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90 %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062990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% of ischaemic stroke patients discharged with antiplatelets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80 %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85 %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90 %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054937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% of atrial fibrillation related stroke patients discharged with anticoagulants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80 %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85 %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90 %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414392"/>
                  </a:ext>
                </a:extLst>
              </a:tr>
              <a:tr h="335744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tx1"/>
                          </a:solidFill>
                        </a:rPr>
                        <a:t>Stroke patients treated in a dedicated stroke unit or ICU during their hospital stay</a:t>
                      </a:r>
                    </a:p>
                  </a:txBody>
                  <a:tcPr marL="68580" marR="68580" marT="36000" marB="18000" anchor="ctr"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 </a:t>
                      </a:r>
                    </a:p>
                  </a:txBody>
                  <a:tcPr marL="68580" marR="68580" marT="36000" marB="18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A6A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>
                          <a:solidFill>
                            <a:schemeClr val="bg1"/>
                          </a:solidFill>
                        </a:rPr>
                        <a:t> 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D91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GB" sz="1050" noProof="0" dirty="0">
                          <a:solidFill>
                            <a:schemeClr val="bg1"/>
                          </a:solidFill>
                        </a:rPr>
                        <a:t>SI</a:t>
                      </a:r>
                    </a:p>
                  </a:txBody>
                  <a:tcPr marL="68580" marR="68580" marT="36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E4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535383"/>
                  </a:ext>
                </a:extLst>
              </a:tr>
            </a:tbl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6736B1F2-7532-4E2F-8C81-4C3384F360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614624" y="1863400"/>
            <a:ext cx="1515132" cy="2033734"/>
          </a:xfrm>
          <a:prstGeom prst="rect">
            <a:avLst/>
          </a:prstGeom>
        </p:spPr>
      </p:pic>
      <p:pic>
        <p:nvPicPr>
          <p:cNvPr id="34" name="Grafik 4">
            <a:extLst>
              <a:ext uri="{FF2B5EF4-FFF2-40B4-BE49-F238E27FC236}">
                <a16:creationId xmlns:a16="http://schemas.microsoft.com/office/drawing/2014/main" id="{F0FB64DE-9E18-41E9-9E3E-93E611A9D0F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3986" y="3795177"/>
            <a:ext cx="3954301" cy="23325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3421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Fucionalidade do RES-Q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780E4C-C76B-442F-A3BF-C792A8ACD7A1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registar o seu centro/hospital como coordenador local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98766-A9CF-443C-89A1-9EE6C5AE8CB5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registar um utilizador num centro/ hospital registado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376CB1-224C-475B-9BC6-A433AFBD7E30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um coordenador local/utilizador pode fazer o login no seu centro/hospital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BACB18-7043-4C83-9ADF-3F769CF19B78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registar um           novo doente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A78CCA-0ED6-4C97-996D-4FBF152976D6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Usar o </a:t>
            </a:r>
            <a:r>
              <a:rPr lang="pt-PT" sz="1400" i="1" dirty="0"/>
              <a:t>Dashboard</a:t>
            </a:r>
            <a:r>
              <a:rPr lang="pt-PT" sz="1400" dirty="0"/>
              <a:t> para monitorizar o desempenho do seu centro/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7DBC2D-B78B-4D30-94F1-19CDFD0B4B2B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Como utilizar a função de descarregar (</a:t>
            </a:r>
            <a:r>
              <a:rPr lang="pt-PT" sz="1400" i="1" dirty="0"/>
              <a:t>download</a:t>
            </a:r>
            <a:r>
              <a:rPr lang="pt-PT" sz="1400" dirty="0"/>
              <a:t>) e descarregar relatórios (</a:t>
            </a:r>
            <a:r>
              <a:rPr lang="pt-PT" sz="1400" i="1" dirty="0"/>
              <a:t>download reports</a:t>
            </a:r>
            <a:r>
              <a:rPr lang="pt-PT" sz="1400" dirty="0"/>
              <a:t>)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7A9F3-8CB0-47A3-9EC2-DDE00C5F43B2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Monitorização de evolução da qualidade dos cuidados no AVC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222661-F2C1-4197-9F62-702EC52955BB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Utilização de RES-Q para obter prémios WSO/ ESO Angels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42507-CF98-49C9-B244-6A6A9C43166D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Políticas do RES-Q incluindo partilha de dados/ privacidade de dados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4AC995-8DDF-4EFD-B533-2C540FDA98AC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Equipa RES-Q e contactos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7B2AE9-393A-4DCE-BA06-1BA66F79BB9B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4-5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EB951A07-6FD6-4CF1-BA5C-830FC037A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9435049-62FA-476A-BCBB-AE1D70C961AE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7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CB291A8-8886-4903-B310-257E847AF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A56A73-FC8F-411E-8D31-2C84F8EC57DC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9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607B135-B9FD-4BF6-B3F2-4C2CAE907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337B1F0-0A7A-4544-9652-FEB12C3A5BE0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11-13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7B16F7DB-5387-49AF-AA0E-980CE45C4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0C4507E-E9FC-45F8-ABBA-25158AF66DE4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15-18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7DB83F15-8BAD-4B4E-A7D6-EBEC904E3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11C9B8F-B0E9-48C7-8311-0264CC6A2527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20-22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A17EFD91-68BB-4D5C-A8E2-48D8997D8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D77863F-94D3-4727-8459-AAA35418E52C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24-25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2072124-EA42-48CD-BD81-987F39CC4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21D0133-3F72-4562-A25F-9892EE2026F0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27-30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2EF4BE79-CC50-4B81-88B6-A1DDB8C62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E999938-D783-4196-A33F-D1C5DB32DFF9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SLIDES 32-34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520DF62-4E37-4A7A-9637-18271BC1E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54C8963E-A1B4-4A85-9EA8-585E026D0CFE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36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C68DD9CE-CEC8-4118-90BA-726ACE4B1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40E73B2-4AAE-4971-B1D7-A20D8A7AC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FC275ED-E375-48E7-8013-A8299504F4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3310E337-4693-452B-9793-E7A8DADB61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FB2BA0C8-2F08-42DB-8982-2DB4A92A77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710AC9CD-A44E-4264-AB42-27B1F3AD51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CE4E1E0E-60EA-4987-A07D-D4DC22D9F9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63" name="Graphic 54">
            <a:extLst>
              <a:ext uri="{FF2B5EF4-FFF2-40B4-BE49-F238E27FC236}">
                <a16:creationId xmlns:a16="http://schemas.microsoft.com/office/drawing/2014/main" id="{C68C0741-1197-46CA-BA17-750FE388C0EA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74B7679-7A03-4F8E-BAB8-B381092E2243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64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65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67" name="Graphic 59">
            <a:extLst>
              <a:ext uri="{FF2B5EF4-FFF2-40B4-BE49-F238E27FC236}">
                <a16:creationId xmlns:a16="http://schemas.microsoft.com/office/drawing/2014/main" id="{7642AF51-FB30-4EBA-9498-380B92CA1FB7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68" name="Graphic 61">
            <a:extLst>
              <a:ext uri="{FF2B5EF4-FFF2-40B4-BE49-F238E27FC236}">
                <a16:creationId xmlns:a16="http://schemas.microsoft.com/office/drawing/2014/main" id="{EEA8E0F3-2103-4581-8AE7-C6530DAEEC62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8" name="Rectangle 47">
            <a:hlinkClick r:id="rId19" action="ppaction://hlinksldjump"/>
            <a:extLst>
              <a:ext uri="{FF2B5EF4-FFF2-40B4-BE49-F238E27FC236}">
                <a16:creationId xmlns:a16="http://schemas.microsoft.com/office/drawing/2014/main" id="{D5DBABDD-F5C9-4599-B199-8209002CC29B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1" name="Rectangle 50">
            <a:hlinkClick r:id="rId20" action="ppaction://hlinksldjump"/>
            <a:extLst>
              <a:ext uri="{FF2B5EF4-FFF2-40B4-BE49-F238E27FC236}">
                <a16:creationId xmlns:a16="http://schemas.microsoft.com/office/drawing/2014/main" id="{2178D17A-800A-4811-A779-23992B490B49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2" name="Rectangle 51">
            <a:hlinkClick r:id="rId21" action="ppaction://hlinksldjump"/>
            <a:extLst>
              <a:ext uri="{FF2B5EF4-FFF2-40B4-BE49-F238E27FC236}">
                <a16:creationId xmlns:a16="http://schemas.microsoft.com/office/drawing/2014/main" id="{0D8677F1-8CEB-4573-BA63-1915B9F2FE6F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5" name="Rectangle 54">
            <a:hlinkClick r:id="rId22" action="ppaction://hlinksldjump"/>
            <a:extLst>
              <a:ext uri="{FF2B5EF4-FFF2-40B4-BE49-F238E27FC236}">
                <a16:creationId xmlns:a16="http://schemas.microsoft.com/office/drawing/2014/main" id="{BBC33D0A-9E0D-4DBD-88CA-5076F9C5683A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8" name="Rectangle 57">
            <a:hlinkClick r:id="rId23" action="ppaction://hlinksldjump"/>
            <a:extLst>
              <a:ext uri="{FF2B5EF4-FFF2-40B4-BE49-F238E27FC236}">
                <a16:creationId xmlns:a16="http://schemas.microsoft.com/office/drawing/2014/main" id="{F46F281B-B66E-4925-9738-4005E8112192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0" name="Rectangle 59">
            <a:hlinkClick r:id="rId24" action="ppaction://hlinksldjump"/>
            <a:extLst>
              <a:ext uri="{FF2B5EF4-FFF2-40B4-BE49-F238E27FC236}">
                <a16:creationId xmlns:a16="http://schemas.microsoft.com/office/drawing/2014/main" id="{36B1D3DA-033D-477F-97BB-38F66D53D4A5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62" name="Rectangle 61">
            <a:hlinkClick r:id="rId25" action="ppaction://hlinksldjump"/>
            <a:extLst>
              <a:ext uri="{FF2B5EF4-FFF2-40B4-BE49-F238E27FC236}">
                <a16:creationId xmlns:a16="http://schemas.microsoft.com/office/drawing/2014/main" id="{52247CEB-689F-4E7E-B03E-5FB837A84E3C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9" name="Rectangle 68">
            <a:hlinkClick r:id="rId26" action="ppaction://hlinksldjump"/>
            <a:extLst>
              <a:ext uri="{FF2B5EF4-FFF2-40B4-BE49-F238E27FC236}">
                <a16:creationId xmlns:a16="http://schemas.microsoft.com/office/drawing/2014/main" id="{E1131276-06B0-4EFC-9B84-1123E0191228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0" name="Rectangle 69">
            <a:hlinkClick r:id="rId27" action="ppaction://hlinksldjump"/>
            <a:extLst>
              <a:ext uri="{FF2B5EF4-FFF2-40B4-BE49-F238E27FC236}">
                <a16:creationId xmlns:a16="http://schemas.microsoft.com/office/drawing/2014/main" id="{260904E6-0BA6-4626-BB69-836D15C43C62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1" name="Rectangle 70">
            <a:hlinkClick r:id="rId28" action="ppaction://hlinksldjump"/>
            <a:extLst>
              <a:ext uri="{FF2B5EF4-FFF2-40B4-BE49-F238E27FC236}">
                <a16:creationId xmlns:a16="http://schemas.microsoft.com/office/drawing/2014/main" id="{2150086D-9700-44CF-9EC0-2ADCC847D057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1095485329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538B168-840D-46C5-AB55-F46FE85E8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 lang="pt-BR" dirty="0"/>
              <a:t>Reunimos todos os esforços pela transparência e equidade.</a:t>
            </a:r>
          </a:p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 lang="pt-BR" dirty="0"/>
              <a:t>Os hospitais podem aceder aos seus próprios dados, incluindo dados brutos de cada doente por linha.</a:t>
            </a:r>
          </a:p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 lang="pt-BR" dirty="0"/>
              <a:t>O Coordenador Nacional / Comité Diretivo Nacional (CN / National Steering Committee (NSC) pode ver todos os dados e resultados a nível nacional, exceto especificação em contrário por parte do país.</a:t>
            </a:r>
          </a:p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 lang="pt-BR" dirty="0"/>
              <a:t>Todas as políticas de dados atuais estão disponíveis no nosso website, apenas em língua inglesa </a:t>
            </a:r>
            <a:r>
              <a:rPr lang="pt-BR" dirty="0">
                <a:hlinkClick r:id="rId3"/>
              </a:rPr>
              <a:t>https://qualityregistry.eu/policies</a:t>
            </a:r>
            <a:r>
              <a:rPr lang="pt-BR" dirty="0"/>
              <a:t> </a:t>
            </a:r>
          </a:p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 lang="pt-BR" dirty="0"/>
              <a:t>Como projeto de ESO, as nossas políticas são auditadas por eles. </a:t>
            </a:r>
          </a:p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 lang="pt-BR" dirty="0"/>
              <a:t>RES-Q foi determinado para satisfazer a conformidade com a GDPR e outras leis aplicáveis, de acordo com o ESO.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B2B6C8-BD9E-4218-AAA8-51AC3519A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2800" dirty="0"/>
              <a:t>Políticas de Privacidade e de Proteção de Dados</a:t>
            </a:r>
            <a:endParaRPr lang="en-US" sz="2800" dirty="0"/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3A564678-5D7E-4841-BD86-0E72BBD5BC39}"/>
              </a:ext>
            </a:extLst>
          </p:cNvPr>
          <p:cNvSpPr txBox="1"/>
          <p:nvPr/>
        </p:nvSpPr>
        <p:spPr>
          <a:xfrm>
            <a:off x="493713" y="4487782"/>
            <a:ext cx="11229541" cy="1438151"/>
          </a:xfrm>
          <a:prstGeom prst="rect">
            <a:avLst/>
          </a:prstGeom>
          <a:solidFill>
            <a:schemeClr val="accent5">
              <a:alpha val="10000"/>
            </a:schemeClr>
          </a:solidFill>
          <a:ln w="25400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b="1" dirty="0">
                <a:solidFill>
                  <a:srgbClr val="2F559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Policies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 dirty="0">
                <a:ea typeface="Calibri" panose="020F0502020204030204" pitchFamily="34" charset="0"/>
                <a:cs typeface="Times New Roman" panose="02020603050405020304" pitchFamily="18" charset="0"/>
              </a:rPr>
              <a:t>The RES-Q platform’s usage, privacy, and data protection policies, as well as the updated terms and conditions, are effective as of May 25th, 2018. The relevant documents published here are: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2F559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Privacy Policy</a:t>
            </a:r>
            <a:r>
              <a:rPr lang="en-GB" sz="1000" dirty="0">
                <a:ea typeface="Calibri" panose="020F0502020204030204" pitchFamily="34" charset="0"/>
                <a:cs typeface="Times New Roman" panose="02020603050405020304" pitchFamily="18" charset="0"/>
              </a:rPr>
              <a:t>: A description of what personal data is collected from users in RES-Q, how that data is managed, and what rights users have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2F559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Terms &amp; Conditions</a:t>
            </a:r>
            <a:r>
              <a:rPr lang="en-GB" sz="1000" dirty="0">
                <a:ea typeface="Calibri" panose="020F0502020204030204" pitchFamily="34" charset="0"/>
                <a:cs typeface="Times New Roman" panose="02020603050405020304" pitchFamily="18" charset="0"/>
              </a:rPr>
              <a:t>: The list of rights and responsibilities users must agree to, and comply with, in order to be authorised to use RES-Q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2F559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Data Security Policy</a:t>
            </a:r>
            <a:r>
              <a:rPr lang="en-GB" sz="1000" dirty="0">
                <a:ea typeface="Calibri" panose="020F0502020204030204" pitchFamily="34" charset="0"/>
                <a:cs typeface="Times New Roman" panose="02020603050405020304" pitchFamily="18" charset="0"/>
              </a:rPr>
              <a:t>: A detailed description of how RES-Q stores and handles data from a technical perspective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1000" dirty="0">
                <a:solidFill>
                  <a:srgbClr val="2F559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Data Sharing &amp; Ownership Policy</a:t>
            </a:r>
            <a:r>
              <a:rPr lang="en-GB" sz="1000" dirty="0">
                <a:ea typeface="Calibri" panose="020F0502020204030204" pitchFamily="34" charset="0"/>
                <a:cs typeface="Times New Roman" panose="02020603050405020304" pitchFamily="18" charset="0"/>
              </a:rPr>
              <a:t>: This describes the broad categories of data stored in RES-Q and how they are used towards the collaborative purpose of the platform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000" dirty="0">
                <a:solidFill>
                  <a:srgbClr val="2F559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Data Request Policy</a:t>
            </a:r>
            <a:r>
              <a:rPr lang="en-GB" sz="1000" dirty="0">
                <a:ea typeface="Calibri" panose="020F0502020204030204" pitchFamily="34" charset="0"/>
                <a:cs typeface="Times New Roman" panose="02020603050405020304" pitchFamily="18" charset="0"/>
              </a:rPr>
              <a:t>: The requirements and procedures for requesting Access to data stored in RES-Q for research or evaluation purposes</a:t>
            </a:r>
          </a:p>
        </p:txBody>
      </p:sp>
    </p:spTree>
    <p:extLst>
      <p:ext uri="{BB962C8B-B14F-4D97-AF65-F5344CB8AC3E}">
        <p14:creationId xmlns:p14="http://schemas.microsoft.com/office/powerpoint/2010/main" val="24975929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64FB28E-C7DD-45E0-B181-D502D0501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694" y="1286359"/>
            <a:ext cx="6878845" cy="4994125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pt-BR" dirty="0"/>
              <a:t>O acesso aos dados NÃO é concedido a terceiros, a menos que o NC / NSC assine um formulário de acordo que lhes dê acesso aos dados (por exemplo, a um consultor individual da Angels). 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pt-BR" dirty="0"/>
              <a:t>O acesso aos dados por terceiros também pode ser concedido por hospital, com o mesmo tipo de formulário de acordo entre o Coordenador Local e terceiros.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25E857-9F88-4ED2-B661-7071DBC4A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Acesso a terceiros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A9A5BA-5587-8249-B4F1-766BA825A736}"/>
              </a:ext>
            </a:extLst>
          </p:cNvPr>
          <p:cNvSpPr/>
          <p:nvPr/>
        </p:nvSpPr>
        <p:spPr>
          <a:xfrm>
            <a:off x="493713" y="3872933"/>
            <a:ext cx="6573514" cy="576000"/>
          </a:xfrm>
          <a:prstGeom prst="rect">
            <a:avLst/>
          </a:prstGeom>
          <a:solidFill>
            <a:schemeClr val="accent5"/>
          </a:solidFill>
          <a:ln w="2540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>
              <a:spcBef>
                <a:spcPts val="1200"/>
              </a:spcBef>
            </a:pPr>
            <a:r>
              <a:rPr lang="pt-BR" sz="1400" dirty="0">
                <a:solidFill>
                  <a:schemeClr val="bg1"/>
                </a:solidFill>
              </a:rPr>
              <a:t>Pode encontrar o formulário do Acordo de Partilha de Dados abaixo </a:t>
            </a:r>
            <a:r>
              <a:rPr lang="pt-BR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https://qualityregistry.eu/images/forms/RES_Q_Data_Sharing_Agreement.pdf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BA7FA7-7B22-2647-8691-6380842A78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0116" y="1376363"/>
            <a:ext cx="3608172" cy="47168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8516430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3E88894-7383-4E0E-8644-E654EA58C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Para avaliar a percentagem de casos de AVC cobertos pelo RES-Q em cada país, podemos comparar o número de registos do RES-Q com o total de casos de AVC recolhidos pelo </a:t>
            </a:r>
            <a:r>
              <a:rPr lang="pt-BR" b="1" dirty="0">
                <a:solidFill>
                  <a:schemeClr val="tx2"/>
                </a:solidFill>
              </a:rPr>
              <a:t>Global Burden of Diseases </a:t>
            </a:r>
            <a:r>
              <a:rPr lang="pt-BR" dirty="0"/>
              <a:t>(GBD) (The Institute for Health Metrics and Evaluation (IHME), Universidade de Washington, WA, EUA). </a:t>
            </a:r>
            <a:r>
              <a:rPr lang="pt-BR" dirty="0">
                <a:hlinkClick r:id="rId3"/>
              </a:rPr>
              <a:t>http://www.healthdata.org/gbd/2019</a:t>
            </a:r>
            <a:r>
              <a:rPr lang="pt-BR" dirty="0"/>
              <a:t> </a:t>
            </a:r>
          </a:p>
          <a:p>
            <a:r>
              <a:rPr lang="pt-BR" dirty="0"/>
              <a:t>Não é necessário ter todos os casos de AVC num determinado país, mas apenas uma amostra estatística representando a população de casos de AVC.</a:t>
            </a:r>
          </a:p>
          <a:p>
            <a:r>
              <a:rPr lang="pt-BR" dirty="0"/>
              <a:t>O tamanho adequado da amostra pode ser facilmente estimada utilizando regras simples, o tamanho de amostra deve ser cerca de 10% de toda a população, mas pelo menos 100 e no máximo 1000.</a:t>
            </a:r>
          </a:p>
          <a:p>
            <a:r>
              <a:rPr lang="pt-BR" dirty="0"/>
              <a:t>Esta abordagem simples não é muito científica, mas podemos calcular o tamanho da amostra necessária e descrever esta seleção de tamanho utilizando estatísticas: </a:t>
            </a:r>
            <a:r>
              <a:rPr lang="pt-BR" b="1" dirty="0">
                <a:solidFill>
                  <a:schemeClr val="tx2"/>
                </a:solidFill>
              </a:rPr>
              <a:t>nível de confiança e margem de erro</a:t>
            </a:r>
            <a:r>
              <a:rPr lang="pt-BR" dirty="0"/>
              <a:t>.</a:t>
            </a:r>
          </a:p>
          <a:p>
            <a:r>
              <a:rPr lang="pt-BR" dirty="0"/>
              <a:t>Utilizámos o nível de confiança mais comum de </a:t>
            </a:r>
            <a:r>
              <a:rPr lang="pt-BR" b="1" dirty="0">
                <a:solidFill>
                  <a:schemeClr val="tx2"/>
                </a:solidFill>
              </a:rPr>
              <a:t>95%</a:t>
            </a:r>
            <a:r>
              <a:rPr lang="pt-BR" dirty="0"/>
              <a:t> e a margem de erro de </a:t>
            </a:r>
            <a:r>
              <a:rPr lang="pt-BR" b="1" dirty="0">
                <a:solidFill>
                  <a:schemeClr val="tx2"/>
                </a:solidFill>
              </a:rPr>
              <a:t>5%</a:t>
            </a:r>
            <a:r>
              <a:rPr lang="pt-BR" dirty="0"/>
              <a:t>. </a:t>
            </a:r>
          </a:p>
          <a:p>
            <a:pPr marL="0" indent="0">
              <a:buNone/>
            </a:pPr>
            <a:r>
              <a:rPr lang="pt-BR" i="1" dirty="0"/>
              <a:t>Uma margem de erro diz-lhe quantos pontos percentuais os seus resultados serão diferentes do valor real da população. Por exemplo, um intervalo de confiança de 95% com uma margem de erro de 5% significa que a sua estatística estará dentro de 5 pontos percentuais do valor real da população 95% do tempo.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9B258C-BC2B-438F-A197-5D0CD6D42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Cobertura de dados RES-Q - Metodologia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659787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Fucionalidade do RES-Q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780E4C-C76B-442F-A3BF-C792A8ACD7A1}"/>
              </a:ext>
            </a:extLst>
          </p:cNvPr>
          <p:cNvSpPr/>
          <p:nvPr/>
        </p:nvSpPr>
        <p:spPr>
          <a:xfrm>
            <a:off x="468746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registar o seu centro/hospital como coordenador local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98766-A9CF-443C-89A1-9EE6C5AE8CB5}"/>
              </a:ext>
            </a:extLst>
          </p:cNvPr>
          <p:cNvSpPr/>
          <p:nvPr/>
        </p:nvSpPr>
        <p:spPr>
          <a:xfrm>
            <a:off x="2736095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registar um utilizador num centro/ hospital registado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376CB1-224C-475B-9BC6-A433AFBD7E30}"/>
              </a:ext>
            </a:extLst>
          </p:cNvPr>
          <p:cNvSpPr/>
          <p:nvPr/>
        </p:nvSpPr>
        <p:spPr>
          <a:xfrm>
            <a:off x="500344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um coordenador local/utilizador pode fazer o login no seu centro/hospital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BACB18-7043-4C83-9ADF-3F769CF19B78}"/>
              </a:ext>
            </a:extLst>
          </p:cNvPr>
          <p:cNvSpPr/>
          <p:nvPr/>
        </p:nvSpPr>
        <p:spPr>
          <a:xfrm>
            <a:off x="727079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registar um           novo doente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A78CCA-0ED6-4C97-996D-4FBF152976D6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Usar o </a:t>
            </a:r>
            <a:r>
              <a:rPr lang="pt-PT" sz="1400" i="1" dirty="0"/>
              <a:t>Dashboard</a:t>
            </a:r>
            <a:r>
              <a:rPr lang="pt-PT" sz="1400" dirty="0"/>
              <a:t> para monitorizar o desempenho do seu centro/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7DBC2D-B78B-4D30-94F1-19CDFD0B4B2B}"/>
              </a:ext>
            </a:extLst>
          </p:cNvPr>
          <p:cNvSpPr/>
          <p:nvPr/>
        </p:nvSpPr>
        <p:spPr>
          <a:xfrm>
            <a:off x="468746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Como utilizar a função de descarregar (</a:t>
            </a:r>
            <a:r>
              <a:rPr lang="pt-PT" sz="1400" i="1" dirty="0"/>
              <a:t>download</a:t>
            </a:r>
            <a:r>
              <a:rPr lang="pt-PT" sz="1400" dirty="0"/>
              <a:t>) e descarregar relatórios (</a:t>
            </a:r>
            <a:r>
              <a:rPr lang="pt-PT" sz="1400" i="1" dirty="0"/>
              <a:t>download reports</a:t>
            </a:r>
            <a:r>
              <a:rPr lang="pt-PT" sz="1400" dirty="0"/>
              <a:t>)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7A9F3-8CB0-47A3-9EC2-DDE00C5F43B2}"/>
              </a:ext>
            </a:extLst>
          </p:cNvPr>
          <p:cNvSpPr/>
          <p:nvPr/>
        </p:nvSpPr>
        <p:spPr>
          <a:xfrm>
            <a:off x="2736095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Monitorização de evolução da qualidade dos cuidados no AVC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222661-F2C1-4197-9F62-702EC52955BB}"/>
              </a:ext>
            </a:extLst>
          </p:cNvPr>
          <p:cNvSpPr/>
          <p:nvPr/>
        </p:nvSpPr>
        <p:spPr>
          <a:xfrm>
            <a:off x="5003444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Utilização de RES-Q para obter prémios WSO/ ESO Angels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42507-CF98-49C9-B244-6A6A9C43166D}"/>
              </a:ext>
            </a:extLst>
          </p:cNvPr>
          <p:cNvSpPr/>
          <p:nvPr/>
        </p:nvSpPr>
        <p:spPr>
          <a:xfrm>
            <a:off x="7270792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Políticas do RES-Q incluindo partilha de dados/ privacidade de dados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4AC995-8DDF-4EFD-B533-2C540FDA98AC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Equipa RES-Q e contactos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7B2AE9-393A-4DCE-BA06-1BA66F79BB9B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4-5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EB951A07-6FD6-4CF1-BA5C-830FC037A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9435049-62FA-476A-BCBB-AE1D70C961AE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7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CB291A8-8886-4903-B310-257E847AF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A56A73-FC8F-411E-8D31-2C84F8EC57DC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9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607B135-B9FD-4BF6-B3F2-4C2CAE907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337B1F0-0A7A-4544-9652-FEB12C3A5BE0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11-13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7B16F7DB-5387-49AF-AA0E-980CE45C4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0C4507E-E9FC-45F8-ABBA-25158AF66DE4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15-18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7DB83F15-8BAD-4B4E-A7D6-EBEC904E3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11C9B8F-B0E9-48C7-8311-0264CC6A2527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20-22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A17EFD91-68BB-4D5C-A8E2-48D8997D8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D77863F-94D3-4727-8459-AAA35418E52C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24-25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2072124-EA42-48CD-BD81-987F39CC4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21D0133-3F72-4562-A25F-9892EE2026F0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27-30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2EF4BE79-CC50-4B81-88B6-A1DDB8C62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E999938-D783-4196-A33F-D1C5DB32DFF9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32-34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520DF62-4E37-4A7A-9637-18271BC1E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54C8963E-A1B4-4A85-9EA8-585E026D0CFE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 36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C68DD9CE-CEC8-4118-90BA-726ACE4B1A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40E73B2-4AAE-4971-B1D7-A20D8A7AC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FC275ED-E375-48E7-8013-A8299504F4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3310E337-4693-452B-9793-E7A8DADB61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FB2BA0C8-2F08-42DB-8982-2DB4A92A77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710AC9CD-A44E-4264-AB42-27B1F3AD51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CE4E1E0E-60EA-4987-A07D-D4DC22D9F9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63" name="Graphic 54">
            <a:extLst>
              <a:ext uri="{FF2B5EF4-FFF2-40B4-BE49-F238E27FC236}">
                <a16:creationId xmlns:a16="http://schemas.microsoft.com/office/drawing/2014/main" id="{C68C0741-1197-46CA-BA17-750FE388C0EA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74B7679-7A03-4F8E-BAB8-B381092E2243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64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65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67" name="Graphic 59">
            <a:extLst>
              <a:ext uri="{FF2B5EF4-FFF2-40B4-BE49-F238E27FC236}">
                <a16:creationId xmlns:a16="http://schemas.microsoft.com/office/drawing/2014/main" id="{7642AF51-FB30-4EBA-9498-380B92CA1FB7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68" name="Graphic 61">
            <a:extLst>
              <a:ext uri="{FF2B5EF4-FFF2-40B4-BE49-F238E27FC236}">
                <a16:creationId xmlns:a16="http://schemas.microsoft.com/office/drawing/2014/main" id="{EEA8E0F3-2103-4581-8AE7-C6530DAEEC62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8" name="Rectangle 47">
            <a:hlinkClick r:id="rId19" action="ppaction://hlinksldjump"/>
            <a:extLst>
              <a:ext uri="{FF2B5EF4-FFF2-40B4-BE49-F238E27FC236}">
                <a16:creationId xmlns:a16="http://schemas.microsoft.com/office/drawing/2014/main" id="{EEB4D40D-DC97-4734-A872-A7C73093F222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1" name="Rectangle 50">
            <a:hlinkClick r:id="rId20" action="ppaction://hlinksldjump"/>
            <a:extLst>
              <a:ext uri="{FF2B5EF4-FFF2-40B4-BE49-F238E27FC236}">
                <a16:creationId xmlns:a16="http://schemas.microsoft.com/office/drawing/2014/main" id="{06A19C8F-9668-42B8-A971-1372BCD23889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2" name="Rectangle 51">
            <a:hlinkClick r:id="rId21" action="ppaction://hlinksldjump"/>
            <a:extLst>
              <a:ext uri="{FF2B5EF4-FFF2-40B4-BE49-F238E27FC236}">
                <a16:creationId xmlns:a16="http://schemas.microsoft.com/office/drawing/2014/main" id="{711E7E73-6901-4A50-94F8-13502A00F968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5" name="Rectangle 54">
            <a:hlinkClick r:id="rId22" action="ppaction://hlinksldjump"/>
            <a:extLst>
              <a:ext uri="{FF2B5EF4-FFF2-40B4-BE49-F238E27FC236}">
                <a16:creationId xmlns:a16="http://schemas.microsoft.com/office/drawing/2014/main" id="{91AE2852-C041-430A-952E-900EED476C19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8" name="Rectangle 57">
            <a:hlinkClick r:id="rId23" action="ppaction://hlinksldjump"/>
            <a:extLst>
              <a:ext uri="{FF2B5EF4-FFF2-40B4-BE49-F238E27FC236}">
                <a16:creationId xmlns:a16="http://schemas.microsoft.com/office/drawing/2014/main" id="{81542EF6-1E15-4101-8F8D-ADE38C640367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0" name="Rectangle 59">
            <a:hlinkClick r:id="rId24" action="ppaction://hlinksldjump"/>
            <a:extLst>
              <a:ext uri="{FF2B5EF4-FFF2-40B4-BE49-F238E27FC236}">
                <a16:creationId xmlns:a16="http://schemas.microsoft.com/office/drawing/2014/main" id="{4DD6A26D-839D-4841-AEBF-B40A2BCEB74D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62" name="Rectangle 61">
            <a:hlinkClick r:id="rId25" action="ppaction://hlinksldjump"/>
            <a:extLst>
              <a:ext uri="{FF2B5EF4-FFF2-40B4-BE49-F238E27FC236}">
                <a16:creationId xmlns:a16="http://schemas.microsoft.com/office/drawing/2014/main" id="{39996EA2-EF09-4F27-8F2A-8EB273B070DA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9" name="Rectangle 68">
            <a:hlinkClick r:id="rId26" action="ppaction://hlinksldjump"/>
            <a:extLst>
              <a:ext uri="{FF2B5EF4-FFF2-40B4-BE49-F238E27FC236}">
                <a16:creationId xmlns:a16="http://schemas.microsoft.com/office/drawing/2014/main" id="{EAF8CA99-B126-40B3-8AB4-51C7D7EA773C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0" name="Rectangle 69">
            <a:hlinkClick r:id="rId27" action="ppaction://hlinksldjump"/>
            <a:extLst>
              <a:ext uri="{FF2B5EF4-FFF2-40B4-BE49-F238E27FC236}">
                <a16:creationId xmlns:a16="http://schemas.microsoft.com/office/drawing/2014/main" id="{017A5507-1978-43F8-885C-1DDD2A5EE863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1" name="Rectangle 70">
            <a:hlinkClick r:id="rId28" action="ppaction://hlinksldjump"/>
            <a:extLst>
              <a:ext uri="{FF2B5EF4-FFF2-40B4-BE49-F238E27FC236}">
                <a16:creationId xmlns:a16="http://schemas.microsoft.com/office/drawing/2014/main" id="{899A4AD1-6E2C-4C96-89A1-890030DE0CDA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2732070082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5813B2-4E39-4D71-874D-D4C7F7540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2800" dirty="0"/>
              <a:t>A equipa central da RES-Q está sediada no Centro Internacional de Investigação Clínica no hospital universitário St Anne, </a:t>
            </a:r>
            <a:r>
              <a:rPr lang="pt-PT" sz="2800" b="1" dirty="0"/>
              <a:t>Brno, República Checa.</a:t>
            </a:r>
            <a:endParaRPr lang="es-E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20EAE3-5B3C-42A4-A508-123D83C52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F9508E-ED9D-4D79-85C6-7B8F5EA47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5648-4CD1-417E-8079-23ED6A06EE0C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1810A-2B09-4B93-851B-F0A849A335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76" r="1636"/>
          <a:stretch/>
        </p:blipFill>
        <p:spPr>
          <a:xfrm>
            <a:off x="493713" y="2040165"/>
            <a:ext cx="162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9A5977-44AA-4ADE-A533-7E947B2C4CF4}"/>
              </a:ext>
            </a:extLst>
          </p:cNvPr>
          <p:cNvSpPr txBox="1"/>
          <p:nvPr/>
        </p:nvSpPr>
        <p:spPr>
          <a:xfrm>
            <a:off x="372850" y="4327025"/>
            <a:ext cx="186172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1"/>
                </a:solidFill>
              </a:rPr>
              <a:t>Prof. Robert Mikulik</a:t>
            </a:r>
          </a:p>
          <a:p>
            <a:pPr algn="ctr"/>
            <a:r>
              <a:rPr lang="pt-BR" sz="1200" dirty="0"/>
              <a:t>Director &amp; Fundador do Programa Stroke da RES-Q </a:t>
            </a:r>
          </a:p>
          <a:p>
            <a:pPr algn="ctr"/>
            <a:r>
              <a:rPr lang="pt-BR" sz="1200" dirty="0"/>
              <a:t>(Stroke Program Director &amp; Founder of RES-Q) </a:t>
            </a:r>
          </a:p>
        </p:txBody>
      </p:sp>
      <p:pic>
        <p:nvPicPr>
          <p:cNvPr id="17" name="Picture 16" descr="A picture containing person, person, indoor, smiling&#10;&#10;Description automatically generated">
            <a:extLst>
              <a:ext uri="{FF2B5EF4-FFF2-40B4-BE49-F238E27FC236}">
                <a16:creationId xmlns:a16="http://schemas.microsoft.com/office/drawing/2014/main" id="{56A3EDD6-14D9-4F7F-9290-3B52D9696C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8" r="3348"/>
          <a:stretch/>
        </p:blipFill>
        <p:spPr>
          <a:xfrm>
            <a:off x="6244458" y="2040165"/>
            <a:ext cx="162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2637445-B75E-4405-83EF-453601E7E3D6}"/>
              </a:ext>
            </a:extLst>
          </p:cNvPr>
          <p:cNvSpPr txBox="1"/>
          <p:nvPr/>
        </p:nvSpPr>
        <p:spPr>
          <a:xfrm>
            <a:off x="6123595" y="4327025"/>
            <a:ext cx="18617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1"/>
                </a:solidFill>
              </a:rPr>
              <a:t>Miroslav Varecha</a:t>
            </a:r>
          </a:p>
          <a:p>
            <a:pPr algn="ctr"/>
            <a:r>
              <a:rPr lang="es-ES" sz="1200" dirty="0"/>
              <a:t>Data </a:t>
            </a:r>
            <a:r>
              <a:rPr lang="es-ES" sz="1200" dirty="0" err="1"/>
              <a:t>scientist</a:t>
            </a:r>
            <a:endParaRPr lang="es-E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01B78A-F8A6-4832-BDE7-32FA5CF0F44D}"/>
              </a:ext>
            </a:extLst>
          </p:cNvPr>
          <p:cNvSpPr txBox="1"/>
          <p:nvPr/>
        </p:nvSpPr>
        <p:spPr>
          <a:xfrm>
            <a:off x="8040510" y="4327025"/>
            <a:ext cx="186172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1"/>
                </a:solidFill>
              </a:rPr>
              <a:t>Veronika Svobodova</a:t>
            </a:r>
          </a:p>
          <a:p>
            <a:pPr algn="ctr"/>
            <a:r>
              <a:rPr lang="es-ES" sz="1200" dirty="0"/>
              <a:t>Gestora do Programa AVC</a:t>
            </a:r>
          </a:p>
          <a:p>
            <a:pPr algn="ctr"/>
            <a:r>
              <a:rPr lang="es-ES" sz="1200" dirty="0"/>
              <a:t>(</a:t>
            </a:r>
            <a:r>
              <a:rPr lang="es-ES" sz="1200" dirty="0" err="1"/>
              <a:t>Stroke</a:t>
            </a:r>
            <a:r>
              <a:rPr lang="es-ES" sz="1200" dirty="0"/>
              <a:t> </a:t>
            </a:r>
            <a:r>
              <a:rPr lang="es-ES" sz="1200" dirty="0" err="1"/>
              <a:t>Program</a:t>
            </a:r>
            <a:r>
              <a:rPr lang="es-ES" sz="1200" dirty="0"/>
              <a:t> Manager)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4E67A5-B00B-4A79-8755-6B43B1AEEC71}"/>
              </a:ext>
            </a:extLst>
          </p:cNvPr>
          <p:cNvSpPr txBox="1"/>
          <p:nvPr/>
        </p:nvSpPr>
        <p:spPr>
          <a:xfrm>
            <a:off x="4206681" y="4327025"/>
            <a:ext cx="186172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1"/>
                </a:solidFill>
              </a:rPr>
              <a:t>Vaclav Pasacek</a:t>
            </a:r>
          </a:p>
          <a:p>
            <a:pPr algn="ctr"/>
            <a:r>
              <a:rPr lang="pt-BR" sz="1200" dirty="0"/>
              <a:t>Programador de software senior</a:t>
            </a:r>
          </a:p>
          <a:p>
            <a:pPr algn="ctr"/>
            <a:r>
              <a:rPr lang="pt-BR" sz="1200" dirty="0"/>
              <a:t>(Senior software developer)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1D098B3-3254-4B02-8A0E-A17C887C5E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30" t="10885" r="32377" b="3909"/>
          <a:stretch/>
        </p:blipFill>
        <p:spPr>
          <a:xfrm>
            <a:off x="4327543" y="2040165"/>
            <a:ext cx="162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ED3E51-E74B-4AB8-B470-B10AB22C0312}"/>
              </a:ext>
            </a:extLst>
          </p:cNvPr>
          <p:cNvSpPr txBox="1"/>
          <p:nvPr/>
        </p:nvSpPr>
        <p:spPr>
          <a:xfrm>
            <a:off x="2289767" y="4327025"/>
            <a:ext cx="186172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1"/>
                </a:solidFill>
              </a:rPr>
              <a:t>Rupal Sedani</a:t>
            </a:r>
          </a:p>
          <a:p>
            <a:pPr algn="ctr"/>
            <a:r>
              <a:rPr lang="pt-BR" sz="1200" dirty="0"/>
              <a:t>Gestora de Registo RES-Q</a:t>
            </a:r>
          </a:p>
          <a:p>
            <a:pPr algn="ctr"/>
            <a:r>
              <a:rPr lang="pt-BR" sz="1200" dirty="0"/>
              <a:t>(RES-Q Registry manager)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34DDC0-E3D9-4345-A3D6-423666BDAE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2539"/>
          <a:stretch/>
        </p:blipFill>
        <p:spPr>
          <a:xfrm>
            <a:off x="10078287" y="2040165"/>
            <a:ext cx="162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3EF5C1-35B4-4982-9F18-6520CBE9B785}"/>
              </a:ext>
            </a:extLst>
          </p:cNvPr>
          <p:cNvSpPr txBox="1"/>
          <p:nvPr/>
        </p:nvSpPr>
        <p:spPr>
          <a:xfrm>
            <a:off x="9957423" y="4327025"/>
            <a:ext cx="18617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1"/>
                </a:solidFill>
              </a:rPr>
              <a:t>Sabina Hladikova</a:t>
            </a:r>
          </a:p>
          <a:p>
            <a:pPr algn="ctr"/>
            <a:r>
              <a:rPr lang="pt-BR" sz="1200" dirty="0"/>
              <a:t>Coordenadora de Projecto</a:t>
            </a:r>
          </a:p>
          <a:p>
            <a:pPr algn="ctr"/>
            <a:r>
              <a:rPr lang="pt-BR" sz="1200" dirty="0"/>
              <a:t>(Project coordinator)</a:t>
            </a:r>
            <a:endParaRPr lang="es-ES" sz="1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9A9197-3B58-434B-A3D4-62F4017AF1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28" t="15066" r="46020" b="38115"/>
          <a:stretch/>
        </p:blipFill>
        <p:spPr>
          <a:xfrm>
            <a:off x="2410628" y="2040165"/>
            <a:ext cx="162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026" name="Picture 2" descr="Profile photo of Veronika Svobodová">
            <a:extLst>
              <a:ext uri="{FF2B5EF4-FFF2-40B4-BE49-F238E27FC236}">
                <a16:creationId xmlns:a16="http://schemas.microsoft.com/office/drawing/2014/main" id="{E53AD3D5-C922-43DC-85AC-9A5B1F5AB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4" t="6213" r="13268"/>
          <a:stretch/>
        </p:blipFill>
        <p:spPr bwMode="auto">
          <a:xfrm>
            <a:off x="8161373" y="2040165"/>
            <a:ext cx="162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0738B60-54F1-4716-BA36-21BD1FFBF42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883" b="25954"/>
          <a:stretch/>
        </p:blipFill>
        <p:spPr>
          <a:xfrm>
            <a:off x="10465665" y="5371458"/>
            <a:ext cx="1322038" cy="77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22621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25FB497-FD9A-4620-BA65-F0FB1782CA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329" y="1271573"/>
            <a:ext cx="8279557" cy="2242315"/>
          </a:xfrm>
        </p:spPr>
        <p:txBody>
          <a:bodyPr/>
          <a:lstStyle/>
          <a:p>
            <a:r>
              <a:rPr lang="pt-BR" dirty="0"/>
              <a:t>Deixe-nos ajudá-lo a melhorar a qualidade dos cuidados no AVC  com RES-Q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1C7916-413D-448A-AA0E-100BFB07A4E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defTabSz="457200">
              <a:spcAft>
                <a:spcPts val="600"/>
              </a:spcAft>
            </a:pPr>
            <a:fld id="{BE315648-4CD1-417E-8079-23ED6A06EE0C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38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3E7173-4055-484F-84D4-595C513D2EEF}"/>
              </a:ext>
            </a:extLst>
          </p:cNvPr>
          <p:cNvSpPr/>
          <p:nvPr/>
        </p:nvSpPr>
        <p:spPr>
          <a:xfrm>
            <a:off x="850338" y="3662168"/>
            <a:ext cx="7875823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Um doente de cada vez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A5BFFA-8A6A-4F19-B6ED-3073D008C945}"/>
              </a:ext>
            </a:extLst>
          </p:cNvPr>
          <p:cNvSpPr/>
          <p:nvPr/>
        </p:nvSpPr>
        <p:spPr>
          <a:xfrm>
            <a:off x="850338" y="5518464"/>
            <a:ext cx="7875823" cy="720000"/>
          </a:xfrm>
          <a:prstGeom prst="rect">
            <a:avLst/>
          </a:prstGeom>
          <a:solidFill>
            <a:schemeClr val="accent5"/>
          </a:solidFill>
        </p:spPr>
        <p:txBody>
          <a:bodyPr wrap="square" anchor="ctr">
            <a:noAutofit/>
          </a:bodyPr>
          <a:lstStyle/>
          <a:p>
            <a:pPr lvl="0" algn="ctr">
              <a:defRPr/>
            </a:pPr>
            <a:r>
              <a:rPr lang="pt-BR" dirty="0">
                <a:solidFill>
                  <a:schemeClr val="bg1"/>
                </a:solidFill>
              </a:rPr>
              <a:t>Para mais informações visite-nos em: </a:t>
            </a:r>
            <a:r>
              <a:rPr lang="pt-BR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www.qualityregistry.eu</a:t>
            </a:r>
            <a:r>
              <a:rPr lang="pt-BR" dirty="0">
                <a:solidFill>
                  <a:schemeClr val="bg1"/>
                </a:solidFill>
              </a:rPr>
              <a:t> ou escreva para: </a:t>
            </a:r>
            <a:r>
              <a:rPr lang="pt-BR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admin@qualityregistry.eu</a:t>
            </a:r>
            <a:r>
              <a:rPr lang="pt-BR" dirty="0">
                <a:solidFill>
                  <a:schemeClr val="bg1"/>
                </a:solidFill>
              </a:rPr>
              <a:t>  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04999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Fucionalidade do RES-Q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780E4C-C76B-442F-A3BF-C792A8ACD7A1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registar o seu centro/hospital como coordenador local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98766-A9CF-443C-89A1-9EE6C5AE8CB5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registar um utilizador num centro/ hospital registado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376CB1-224C-475B-9BC6-A433AFBD7E30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um coordenador local/utilizador pode fazer o login no seu centro/hospital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BACB18-7043-4C83-9ADF-3F769CF19B78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registar um           novo doente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A78CCA-0ED6-4C97-996D-4FBF152976D6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Usar o </a:t>
            </a:r>
            <a:r>
              <a:rPr lang="pt-PT" sz="1400" i="1" dirty="0"/>
              <a:t>Dashboard</a:t>
            </a:r>
            <a:r>
              <a:rPr lang="pt-PT" sz="1400" dirty="0"/>
              <a:t> para monitorizar o desempenho do seu centro/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7DBC2D-B78B-4D30-94F1-19CDFD0B4B2B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Como utilizar a função de descarregar (</a:t>
            </a:r>
            <a:r>
              <a:rPr lang="pt-PT" sz="1400" i="1" dirty="0"/>
              <a:t>download</a:t>
            </a:r>
            <a:r>
              <a:rPr lang="pt-PT" sz="1400" dirty="0"/>
              <a:t>) e descarregar relatórios (</a:t>
            </a:r>
            <a:r>
              <a:rPr lang="pt-PT" sz="1400" i="1" dirty="0"/>
              <a:t>download reports</a:t>
            </a:r>
            <a:r>
              <a:rPr lang="pt-PT" sz="1400" dirty="0"/>
              <a:t>)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7A9F3-8CB0-47A3-9EC2-DDE00C5F43B2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Monitorização de evolução da qualidade dos cuidados no AVC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222661-F2C1-4197-9F62-702EC52955BB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Utilização de RES-Q para obter prémios WSO/ ESO Angels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42507-CF98-49C9-B244-6A6A9C43166D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Políticas do RES-Q incluindo partilha de dados/ privacidade de dados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4AC995-8DDF-4EFD-B533-2C540FDA98AC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Equipa RES-Q e contactos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7B2AE9-393A-4DCE-BA06-1BA66F79BB9B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 dirty="0">
                <a:solidFill>
                  <a:schemeClr val="accent5"/>
                </a:solidFill>
              </a:rPr>
              <a:t>SLIDES 4-5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EB951A07-6FD6-4CF1-BA5C-830FC037A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9435049-62FA-476A-BCBB-AE1D70C961AE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 dirty="0">
                <a:solidFill>
                  <a:schemeClr val="bg2">
                    <a:lumMod val="75000"/>
                  </a:schemeClr>
                </a:solidFill>
              </a:rPr>
              <a:t>SLIDE 7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CB291A8-8886-4903-B310-257E847AF2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A56A73-FC8F-411E-8D31-2C84F8EC57DC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9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607B135-B9FD-4BF6-B3F2-4C2CAE907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337B1F0-0A7A-4544-9652-FEB12C3A5BE0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11-13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7B16F7DB-5387-49AF-AA0E-980CE45C42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0C4507E-E9FC-45F8-ABBA-25158AF66DE4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15-18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7DB83F15-8BAD-4B4E-A7D6-EBEC904E32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11C9B8F-B0E9-48C7-8311-0264CC6A2527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20-22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A17EFD91-68BB-4D5C-A8E2-48D8997D8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D77863F-94D3-4727-8459-AAA35418E52C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24-25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2072124-EA42-48CD-BD81-987F39CC4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21D0133-3F72-4562-A25F-9892EE2026F0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27-30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2EF4BE79-CC50-4B81-88B6-A1DDB8C62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E999938-D783-4196-A33F-D1C5DB32DFF9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32-34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520DF62-4E37-4A7A-9637-18271BC1E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54C8963E-A1B4-4A85-9EA8-585E026D0CFE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36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C68DD9CE-CEC8-4118-90BA-726ACE4B1A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40E73B2-4AAE-4971-B1D7-A20D8A7AC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FC275ED-E375-48E7-8013-A8299504F4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3310E337-4693-452B-9793-E7A8DADB61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FB2BA0C8-2F08-42DB-8982-2DB4A92A77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710AC9CD-A44E-4264-AB42-27B1F3AD51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CE4E1E0E-60EA-4987-A07D-D4DC22D9F9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63" name="Graphic 54">
            <a:extLst>
              <a:ext uri="{FF2B5EF4-FFF2-40B4-BE49-F238E27FC236}">
                <a16:creationId xmlns:a16="http://schemas.microsoft.com/office/drawing/2014/main" id="{C68C0741-1197-46CA-BA17-750FE388C0EA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74B7679-7A03-4F8E-BAB8-B381092E2243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64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65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67" name="Graphic 59">
            <a:extLst>
              <a:ext uri="{FF2B5EF4-FFF2-40B4-BE49-F238E27FC236}">
                <a16:creationId xmlns:a16="http://schemas.microsoft.com/office/drawing/2014/main" id="{7642AF51-FB30-4EBA-9498-380B92CA1FB7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68" name="Graphic 61">
            <a:extLst>
              <a:ext uri="{FF2B5EF4-FFF2-40B4-BE49-F238E27FC236}">
                <a16:creationId xmlns:a16="http://schemas.microsoft.com/office/drawing/2014/main" id="{EEA8E0F3-2103-4581-8AE7-C6530DAEEC62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8" name="Rectangle 47">
            <a:hlinkClick r:id="rId19" action="ppaction://hlinksldjump"/>
            <a:extLst>
              <a:ext uri="{FF2B5EF4-FFF2-40B4-BE49-F238E27FC236}">
                <a16:creationId xmlns:a16="http://schemas.microsoft.com/office/drawing/2014/main" id="{72A23A6F-B027-4F5F-909F-E78E9AF786AE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1" name="Rectangle 50">
            <a:hlinkClick r:id="rId20" action="ppaction://hlinksldjump"/>
            <a:extLst>
              <a:ext uri="{FF2B5EF4-FFF2-40B4-BE49-F238E27FC236}">
                <a16:creationId xmlns:a16="http://schemas.microsoft.com/office/drawing/2014/main" id="{020F694E-A6BB-4B55-8BA7-BF7FCAB20F5E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2" name="Rectangle 51">
            <a:hlinkClick r:id="rId21" action="ppaction://hlinksldjump"/>
            <a:extLst>
              <a:ext uri="{FF2B5EF4-FFF2-40B4-BE49-F238E27FC236}">
                <a16:creationId xmlns:a16="http://schemas.microsoft.com/office/drawing/2014/main" id="{5F9D6F00-9EA7-407D-9978-FB04D852E66B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5" name="Rectangle 54">
            <a:hlinkClick r:id="rId22" action="ppaction://hlinksldjump"/>
            <a:extLst>
              <a:ext uri="{FF2B5EF4-FFF2-40B4-BE49-F238E27FC236}">
                <a16:creationId xmlns:a16="http://schemas.microsoft.com/office/drawing/2014/main" id="{CFBF85AE-44EF-40AF-AF08-68D4D1A8F9C0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8" name="Rectangle 57">
            <a:hlinkClick r:id="rId23" action="ppaction://hlinksldjump"/>
            <a:extLst>
              <a:ext uri="{FF2B5EF4-FFF2-40B4-BE49-F238E27FC236}">
                <a16:creationId xmlns:a16="http://schemas.microsoft.com/office/drawing/2014/main" id="{AC1268C3-4ED0-4E0A-A6EA-62C965528DDD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0" name="Rectangle 59">
            <a:hlinkClick r:id="rId24" action="ppaction://hlinksldjump"/>
            <a:extLst>
              <a:ext uri="{FF2B5EF4-FFF2-40B4-BE49-F238E27FC236}">
                <a16:creationId xmlns:a16="http://schemas.microsoft.com/office/drawing/2014/main" id="{FFD29016-C504-44FA-A494-84380B7E742A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62" name="Rectangle 61">
            <a:hlinkClick r:id="rId25" action="ppaction://hlinksldjump"/>
            <a:extLst>
              <a:ext uri="{FF2B5EF4-FFF2-40B4-BE49-F238E27FC236}">
                <a16:creationId xmlns:a16="http://schemas.microsoft.com/office/drawing/2014/main" id="{BF9A5EE1-80AD-407E-8235-B6A4DCC288F7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9" name="Rectangle 68">
            <a:hlinkClick r:id="rId26" action="ppaction://hlinksldjump"/>
            <a:extLst>
              <a:ext uri="{FF2B5EF4-FFF2-40B4-BE49-F238E27FC236}">
                <a16:creationId xmlns:a16="http://schemas.microsoft.com/office/drawing/2014/main" id="{201A6BBC-9F90-4CD3-A4BD-B903E0D2BBDF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0" name="Rectangle 69">
            <a:hlinkClick r:id="rId27" action="ppaction://hlinksldjump"/>
            <a:extLst>
              <a:ext uri="{FF2B5EF4-FFF2-40B4-BE49-F238E27FC236}">
                <a16:creationId xmlns:a16="http://schemas.microsoft.com/office/drawing/2014/main" id="{004A0ADF-B4AF-424D-8FEA-10B042D36734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1" name="Rectangle 70">
            <a:hlinkClick r:id="rId28" action="ppaction://hlinksldjump"/>
            <a:extLst>
              <a:ext uri="{FF2B5EF4-FFF2-40B4-BE49-F238E27FC236}">
                <a16:creationId xmlns:a16="http://schemas.microsoft.com/office/drawing/2014/main" id="{4F0319AF-00F8-4490-B538-45BA538A1E63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224140973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DA08503-94CB-44D4-BC42-132A63107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/>
              <a:t>Um coordenador local é um médico que é o membro-chave no hospital para a gestão no AVC</a:t>
            </a:r>
          </a:p>
          <a:p>
            <a:pPr lvl="0"/>
            <a:r>
              <a:rPr lang="pt-BR" dirty="0"/>
              <a:t>Ele/Ela é responsável pelos dados do seu hospital introduzidos no registo RES-Q</a:t>
            </a:r>
          </a:p>
          <a:p>
            <a:pPr lvl="0"/>
            <a:r>
              <a:rPr lang="pt-BR" dirty="0"/>
              <a:t>Eles podem ser, o utilizador ou designar um utilizador do hospital, para fazer a introdução de dados. Não há restrições a nenhum dos profissionais de saúde registados como utilizador de um hospital para introduzir dados de doentes com AVC no RES-Q.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70F0854-A8FF-4E11-8430-2468AFBD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Definição de coordenador local e utilizador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21DB13-07AF-4378-BDA8-6A2BE91F19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262616-F7FA-4BE7-BF22-EFD37B69F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5648-4CD1-417E-8079-23ED6A06EE0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33187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Como registar o seu centro/hospital como coordenador local em 4 simples passos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6" name="Content Placeholder 32">
            <a:extLst>
              <a:ext uri="{FF2B5EF4-FFF2-40B4-BE49-F238E27FC236}">
                <a16:creationId xmlns:a16="http://schemas.microsoft.com/office/drawing/2014/main" id="{C6B3649D-7D77-4564-A229-5E7C6A5737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214053" y="1503733"/>
            <a:ext cx="2572521" cy="4419055"/>
          </a:xfrm>
          <a:prstGeom prst="rect">
            <a:avLst/>
          </a:prstGeom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BFBA1FB-0832-42DB-B6AE-08542A221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83" y="1503733"/>
            <a:ext cx="4228608" cy="2160000"/>
          </a:xfrm>
          <a:prstGeom prst="rect">
            <a:avLst/>
          </a:prstGeom>
        </p:spPr>
      </p:pic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DE1EEC1-AB78-41F5-A9F0-87F5F096E2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5" r="1575"/>
          <a:stretch/>
        </p:blipFill>
        <p:spPr>
          <a:xfrm>
            <a:off x="4859468" y="1503733"/>
            <a:ext cx="4228608" cy="2160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504883" y="3854422"/>
            <a:ext cx="1806361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1º: Clicar em ‘</a:t>
            </a:r>
            <a:r>
              <a:rPr lang="es-ES" sz="1400" dirty="0" err="1">
                <a:solidFill>
                  <a:schemeClr val="bg1"/>
                </a:solidFill>
              </a:rPr>
              <a:t>Participate</a:t>
            </a:r>
            <a:r>
              <a:rPr lang="es-ES" sz="1400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F0EB85-05AD-4B90-80DC-F2C6632C7361}"/>
              </a:ext>
            </a:extLst>
          </p:cNvPr>
          <p:cNvSpPr/>
          <p:nvPr/>
        </p:nvSpPr>
        <p:spPr>
          <a:xfrm>
            <a:off x="5016585" y="3854422"/>
            <a:ext cx="2117888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bg1"/>
                </a:solidFill>
              </a:rPr>
              <a:t>2º: </a:t>
            </a:r>
            <a:r>
              <a:rPr lang="en-IN" sz="1400" dirty="0" err="1">
                <a:solidFill>
                  <a:schemeClr val="bg1"/>
                </a:solidFill>
              </a:rPr>
              <a:t>Escolher</a:t>
            </a:r>
            <a:r>
              <a:rPr lang="en-IN" sz="1400" dirty="0">
                <a:solidFill>
                  <a:schemeClr val="bg1"/>
                </a:solidFill>
              </a:rPr>
              <a:t> ‘Register RES-Q centre’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1C5849-CE58-41E9-9B4B-FC28DA0E1566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1408064" y="1845630"/>
            <a:ext cx="1335136" cy="2008792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D3D1DA-3F44-48FA-AA37-310A759FF9E1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6075529" y="1868070"/>
            <a:ext cx="392589" cy="1986352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Left Brace 30">
            <a:extLst>
              <a:ext uri="{FF2B5EF4-FFF2-40B4-BE49-F238E27FC236}">
                <a16:creationId xmlns:a16="http://schemas.microsoft.com/office/drawing/2014/main" id="{71B8D924-380A-47C1-9150-AFA158E7CC3A}"/>
              </a:ext>
            </a:extLst>
          </p:cNvPr>
          <p:cNvSpPr/>
          <p:nvPr/>
        </p:nvSpPr>
        <p:spPr>
          <a:xfrm>
            <a:off x="9938083" y="3011236"/>
            <a:ext cx="330391" cy="2189063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accent4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A86C5E4-F534-4608-9059-A97E61DEE84E}"/>
              </a:ext>
            </a:extLst>
          </p:cNvPr>
          <p:cNvSpPr/>
          <p:nvPr/>
        </p:nvSpPr>
        <p:spPr>
          <a:xfrm>
            <a:off x="8888135" y="3804025"/>
            <a:ext cx="1080000" cy="10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000" b="1" dirty="0"/>
              <a:t>Preencher as suas credenciais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ED531D-70F0-4AE0-BD1B-D517AB80611F}"/>
              </a:ext>
            </a:extLst>
          </p:cNvPr>
          <p:cNvSpPr/>
          <p:nvPr/>
        </p:nvSpPr>
        <p:spPr>
          <a:xfrm>
            <a:off x="7775203" y="5492778"/>
            <a:ext cx="1267993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</a:rPr>
              <a:t>4º: clicar em ‘</a:t>
            </a:r>
            <a:r>
              <a:rPr lang="es-ES" sz="1400" dirty="0" err="1">
                <a:solidFill>
                  <a:schemeClr val="bg1"/>
                </a:solidFill>
              </a:rPr>
              <a:t>Submit</a:t>
            </a:r>
            <a:r>
              <a:rPr lang="es-ES" sz="1400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A40C529-1AEC-4D38-AE4C-7E2E12CAF8F7}"/>
              </a:ext>
            </a:extLst>
          </p:cNvPr>
          <p:cNvSpPr/>
          <p:nvPr/>
        </p:nvSpPr>
        <p:spPr>
          <a:xfrm>
            <a:off x="8639157" y="1325722"/>
            <a:ext cx="1790957" cy="114858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bg1"/>
                </a:solidFill>
              </a:rPr>
              <a:t>3º: </a:t>
            </a:r>
            <a:r>
              <a:rPr lang="pt-PT" sz="1400" dirty="0"/>
              <a:t>Clicar na caixa de verificação para concordar com os termos &amp; condições</a:t>
            </a:r>
            <a:endParaRPr lang="en-US" sz="14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74BA212-432C-4A68-A9EA-FD723C661DA9}"/>
              </a:ext>
            </a:extLst>
          </p:cNvPr>
          <p:cNvCxnSpPr/>
          <p:nvPr/>
        </p:nvCxnSpPr>
        <p:spPr>
          <a:xfrm>
            <a:off x="9541798" y="2391232"/>
            <a:ext cx="561481" cy="242793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9A36D0C-BEA6-43D1-8487-B6E5E1F867C9}"/>
              </a:ext>
            </a:extLst>
          </p:cNvPr>
          <p:cNvCxnSpPr>
            <a:stCxn id="36" idx="3"/>
          </p:cNvCxnSpPr>
          <p:nvPr/>
        </p:nvCxnSpPr>
        <p:spPr>
          <a:xfrm flipV="1">
            <a:off x="9043196" y="5734512"/>
            <a:ext cx="2232534" cy="10266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922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31" grpId="0" animBg="1"/>
      <p:bldP spid="32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Fucionalidade do RES-Q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780E4C-C76B-442F-A3BF-C792A8ACD7A1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registar o seu centro/hospital como coordenador local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98766-A9CF-443C-89A1-9EE6C5AE8CB5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registar um utilizador num centro/ hospital registado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376CB1-224C-475B-9BC6-A433AFBD7E30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um coordenador local/utilizador pode fazer o login no seu centro/hospital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BACB18-7043-4C83-9ADF-3F769CF19B78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registar um           novo doente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A78CCA-0ED6-4C97-996D-4FBF152976D6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Usar o </a:t>
            </a:r>
            <a:r>
              <a:rPr lang="pt-PT" sz="1400" i="1" dirty="0"/>
              <a:t>Dashboard</a:t>
            </a:r>
            <a:r>
              <a:rPr lang="pt-PT" sz="1400" dirty="0"/>
              <a:t> para monitorizar o desempenho do seu centro/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7DBC2D-B78B-4D30-94F1-19CDFD0B4B2B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Como utilizar a função de descarregar (</a:t>
            </a:r>
            <a:r>
              <a:rPr lang="pt-PT" sz="1400" i="1" dirty="0"/>
              <a:t>download</a:t>
            </a:r>
            <a:r>
              <a:rPr lang="pt-PT" sz="1400" dirty="0"/>
              <a:t>) e descarregar relatórios (</a:t>
            </a:r>
            <a:r>
              <a:rPr lang="pt-PT" sz="1400" i="1" dirty="0"/>
              <a:t>download reports</a:t>
            </a:r>
            <a:r>
              <a:rPr lang="pt-PT" sz="1400" dirty="0"/>
              <a:t>)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7A9F3-8CB0-47A3-9EC2-DDE00C5F43B2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Monitorização de evolução da qualidade dos cuidados no AVC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222661-F2C1-4197-9F62-702EC52955BB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Utilização de RES-Q para obter prémios WSO/ ESO Angels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42507-CF98-49C9-B244-6A6A9C43166D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Políticas do RES-Q incluindo partilha de dados/ privacidade de dados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4AC995-8DDF-4EFD-B533-2C540FDA98AC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Equipa RES-Q e contactos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7B2AE9-393A-4DCE-BA06-1BA66F79BB9B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4-5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EB951A07-6FD6-4CF1-BA5C-830FC037A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9435049-62FA-476A-BCBB-AE1D70C961AE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 7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CB291A8-8886-4903-B310-257E847AF2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A56A73-FC8F-411E-8D31-2C84F8EC57DC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9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607B135-B9FD-4BF6-B3F2-4C2CAE907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337B1F0-0A7A-4544-9652-FEB12C3A5BE0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11-13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7B16F7DB-5387-49AF-AA0E-980CE45C4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0C4507E-E9FC-45F8-ABBA-25158AF66DE4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15-18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7DB83F15-8BAD-4B4E-A7D6-EBEC904E3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11C9B8F-B0E9-48C7-8311-0264CC6A2527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20-22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A17EFD91-68BB-4D5C-A8E2-48D8997D8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D77863F-94D3-4727-8459-AAA35418E52C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24-25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2072124-EA42-48CD-BD81-987F39CC4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21D0133-3F72-4562-A25F-9892EE2026F0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27-30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2EF4BE79-CC50-4B81-88B6-A1DDB8C62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E999938-D783-4196-A33F-D1C5DB32DFF9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32-34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520DF62-4E37-4A7A-9637-18271BC1E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54C8963E-A1B4-4A85-9EA8-585E026D0CFE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36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C68DD9CE-CEC8-4118-90BA-726ACE4B1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40E73B2-4AAE-4971-B1D7-A20D8A7AC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FC275ED-E375-48E7-8013-A8299504F4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3310E337-4693-452B-9793-E7A8DADB61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FB2BA0C8-2F08-42DB-8982-2DB4A92A77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710AC9CD-A44E-4264-AB42-27B1F3AD51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CE4E1E0E-60EA-4987-A07D-D4DC22D9F9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63" name="Graphic 54">
            <a:extLst>
              <a:ext uri="{FF2B5EF4-FFF2-40B4-BE49-F238E27FC236}">
                <a16:creationId xmlns:a16="http://schemas.microsoft.com/office/drawing/2014/main" id="{C68C0741-1197-46CA-BA17-750FE388C0EA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74B7679-7A03-4F8E-BAB8-B381092E2243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64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65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67" name="Graphic 59">
            <a:extLst>
              <a:ext uri="{FF2B5EF4-FFF2-40B4-BE49-F238E27FC236}">
                <a16:creationId xmlns:a16="http://schemas.microsoft.com/office/drawing/2014/main" id="{7642AF51-FB30-4EBA-9498-380B92CA1FB7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68" name="Graphic 61">
            <a:extLst>
              <a:ext uri="{FF2B5EF4-FFF2-40B4-BE49-F238E27FC236}">
                <a16:creationId xmlns:a16="http://schemas.microsoft.com/office/drawing/2014/main" id="{EEA8E0F3-2103-4581-8AE7-C6530DAEEC62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8" name="Rectangle 47">
            <a:hlinkClick r:id="rId19" action="ppaction://hlinksldjump"/>
            <a:extLst>
              <a:ext uri="{FF2B5EF4-FFF2-40B4-BE49-F238E27FC236}">
                <a16:creationId xmlns:a16="http://schemas.microsoft.com/office/drawing/2014/main" id="{65AB6017-514C-428E-ADA7-AEDF9968AF35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1" name="Rectangle 50">
            <a:hlinkClick r:id="rId20" action="ppaction://hlinksldjump"/>
            <a:extLst>
              <a:ext uri="{FF2B5EF4-FFF2-40B4-BE49-F238E27FC236}">
                <a16:creationId xmlns:a16="http://schemas.microsoft.com/office/drawing/2014/main" id="{B6596E08-471D-4A55-96C5-97DE17755D11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2" name="Rectangle 51">
            <a:hlinkClick r:id="rId21" action="ppaction://hlinksldjump"/>
            <a:extLst>
              <a:ext uri="{FF2B5EF4-FFF2-40B4-BE49-F238E27FC236}">
                <a16:creationId xmlns:a16="http://schemas.microsoft.com/office/drawing/2014/main" id="{167CDC5B-54DB-4440-A1FA-BBF709F5016D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5" name="Rectangle 54">
            <a:hlinkClick r:id="rId22" action="ppaction://hlinksldjump"/>
            <a:extLst>
              <a:ext uri="{FF2B5EF4-FFF2-40B4-BE49-F238E27FC236}">
                <a16:creationId xmlns:a16="http://schemas.microsoft.com/office/drawing/2014/main" id="{EA27D5B6-37CF-4553-800E-6A302B7A515B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8" name="Rectangle 57">
            <a:hlinkClick r:id="rId23" action="ppaction://hlinksldjump"/>
            <a:extLst>
              <a:ext uri="{FF2B5EF4-FFF2-40B4-BE49-F238E27FC236}">
                <a16:creationId xmlns:a16="http://schemas.microsoft.com/office/drawing/2014/main" id="{2506E039-9348-4A1D-B2FC-54FDDF193446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0" name="Rectangle 59">
            <a:hlinkClick r:id="rId24" action="ppaction://hlinksldjump"/>
            <a:extLst>
              <a:ext uri="{FF2B5EF4-FFF2-40B4-BE49-F238E27FC236}">
                <a16:creationId xmlns:a16="http://schemas.microsoft.com/office/drawing/2014/main" id="{DD0E1AD3-F47B-46C4-AE60-A85C4EA6044C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62" name="Rectangle 61">
            <a:hlinkClick r:id="rId25" action="ppaction://hlinksldjump"/>
            <a:extLst>
              <a:ext uri="{FF2B5EF4-FFF2-40B4-BE49-F238E27FC236}">
                <a16:creationId xmlns:a16="http://schemas.microsoft.com/office/drawing/2014/main" id="{E1C45964-DABB-4A1F-B9D8-AE4BCD36CACE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9" name="Rectangle 68">
            <a:hlinkClick r:id="rId26" action="ppaction://hlinksldjump"/>
            <a:extLst>
              <a:ext uri="{FF2B5EF4-FFF2-40B4-BE49-F238E27FC236}">
                <a16:creationId xmlns:a16="http://schemas.microsoft.com/office/drawing/2014/main" id="{7FED0BF1-2275-40AC-A6C7-FAB4868B40A0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0" name="Rectangle 69">
            <a:hlinkClick r:id="rId27" action="ppaction://hlinksldjump"/>
            <a:extLst>
              <a:ext uri="{FF2B5EF4-FFF2-40B4-BE49-F238E27FC236}">
                <a16:creationId xmlns:a16="http://schemas.microsoft.com/office/drawing/2014/main" id="{0190CA4D-CF65-4BBC-84CD-76D8FE60399B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1" name="Rectangle 70">
            <a:hlinkClick r:id="rId28" action="ppaction://hlinksldjump"/>
            <a:extLst>
              <a:ext uri="{FF2B5EF4-FFF2-40B4-BE49-F238E27FC236}">
                <a16:creationId xmlns:a16="http://schemas.microsoft.com/office/drawing/2014/main" id="{15F3B5C2-6D39-451A-B8CB-D7485657837E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234195509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695CA43-959B-4D49-97A5-80A03291C5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74"/>
          <a:stretch/>
        </p:blipFill>
        <p:spPr>
          <a:xfrm>
            <a:off x="9212574" y="3954336"/>
            <a:ext cx="2574000" cy="1968451"/>
          </a:xfrm>
          <a:prstGeom prst="rect">
            <a:avLst/>
          </a:prstGeom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5485D1-D87F-4B57-971D-DE77690F41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35" t="8261" r="20507" b="25782"/>
          <a:stretch/>
        </p:blipFill>
        <p:spPr>
          <a:xfrm>
            <a:off x="9212574" y="2509188"/>
            <a:ext cx="2572521" cy="144484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E5A6E85-1B4B-4B8A-9350-2941778B3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Como registar um utilizador num centro/hospital registado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07FF35-5CBC-4A3C-81E3-22F1AEC57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3F8EF-2137-4E15-84AE-034E513FCF1A}"/>
              </a:ext>
            </a:extLst>
          </p:cNvPr>
          <p:cNvSpPr txBox="1"/>
          <p:nvPr/>
        </p:nvSpPr>
        <p:spPr>
          <a:xfrm>
            <a:off x="357113" y="107564"/>
            <a:ext cx="1004634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pt-PT" sz="2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BFBA1FB-0832-42DB-B6AE-08542A221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83" y="1503733"/>
            <a:ext cx="4228608" cy="2160000"/>
          </a:xfrm>
          <a:prstGeom prst="rect">
            <a:avLst/>
          </a:prstGeom>
        </p:spPr>
      </p:pic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DE1EEC1-AB78-41F5-A9F0-87F5F096E2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5" r="1575"/>
          <a:stretch/>
        </p:blipFill>
        <p:spPr>
          <a:xfrm>
            <a:off x="4859468" y="1503733"/>
            <a:ext cx="4228608" cy="2160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1E2F7A-96F6-4171-AF77-A35CD8FC2436}"/>
              </a:ext>
            </a:extLst>
          </p:cNvPr>
          <p:cNvSpPr/>
          <p:nvPr/>
        </p:nvSpPr>
        <p:spPr>
          <a:xfrm>
            <a:off x="504883" y="3854422"/>
            <a:ext cx="1806361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 err="1">
                <a:solidFill>
                  <a:schemeClr val="bg1"/>
                </a:solidFill>
              </a:rPr>
              <a:t>Clicar</a:t>
            </a:r>
            <a:r>
              <a:rPr lang="en-IN" sz="1400" dirty="0">
                <a:solidFill>
                  <a:schemeClr val="bg1"/>
                </a:solidFill>
              </a:rPr>
              <a:t> </a:t>
            </a:r>
            <a:r>
              <a:rPr lang="en-IN" sz="1400" dirty="0" err="1">
                <a:solidFill>
                  <a:schemeClr val="bg1"/>
                </a:solidFill>
              </a:rPr>
              <a:t>em</a:t>
            </a:r>
            <a:r>
              <a:rPr lang="en-IN" sz="1400" dirty="0">
                <a:solidFill>
                  <a:schemeClr val="bg1"/>
                </a:solidFill>
              </a:rPr>
              <a:t> ‘Participate’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F0EB85-05AD-4B90-80DC-F2C6632C7361}"/>
              </a:ext>
            </a:extLst>
          </p:cNvPr>
          <p:cNvSpPr/>
          <p:nvPr/>
        </p:nvSpPr>
        <p:spPr>
          <a:xfrm>
            <a:off x="5016585" y="3854422"/>
            <a:ext cx="2232000" cy="72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bg1"/>
                </a:solidFill>
              </a:rPr>
              <a:t>Clicar em ‘Register </a:t>
            </a:r>
          </a:p>
          <a:p>
            <a:pPr algn="ctr"/>
            <a:r>
              <a:rPr lang="pt-BR" sz="1400" dirty="0">
                <a:solidFill>
                  <a:schemeClr val="bg1"/>
                </a:solidFill>
              </a:rPr>
              <a:t>RES-Q centre’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1C5849-CE58-41E9-9B4B-FC28DA0E1566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1408064" y="1845630"/>
            <a:ext cx="1335136" cy="2008792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D3D1DA-3F44-48FA-AA37-310A759FF9E1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6132585" y="1845630"/>
            <a:ext cx="1116000" cy="2008792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Left Brace 30">
            <a:extLst>
              <a:ext uri="{FF2B5EF4-FFF2-40B4-BE49-F238E27FC236}">
                <a16:creationId xmlns:a16="http://schemas.microsoft.com/office/drawing/2014/main" id="{71B8D924-380A-47C1-9150-AFA158E7CC3A}"/>
              </a:ext>
            </a:extLst>
          </p:cNvPr>
          <p:cNvSpPr/>
          <p:nvPr/>
        </p:nvSpPr>
        <p:spPr>
          <a:xfrm>
            <a:off x="9938083" y="4055715"/>
            <a:ext cx="330391" cy="1728000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accent4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A86C5E4-F534-4608-9059-A97E61DEE84E}"/>
              </a:ext>
            </a:extLst>
          </p:cNvPr>
          <p:cNvSpPr/>
          <p:nvPr/>
        </p:nvSpPr>
        <p:spPr>
          <a:xfrm>
            <a:off x="8888135" y="4323658"/>
            <a:ext cx="1080000" cy="11921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000" dirty="0">
                <a:solidFill>
                  <a:schemeClr val="bg1"/>
                </a:solidFill>
              </a:rPr>
              <a:t>Preencher as suas credenciais, Selecionar o seu país e hospital e submeter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A40C529-1AEC-4D38-AE4C-7E2E12CAF8F7}"/>
              </a:ext>
            </a:extLst>
          </p:cNvPr>
          <p:cNvSpPr/>
          <p:nvPr/>
        </p:nvSpPr>
        <p:spPr>
          <a:xfrm>
            <a:off x="9639482" y="1500660"/>
            <a:ext cx="1790957" cy="94958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400" dirty="0"/>
              <a:t>Clicar na caixa de verificação e depois clicar em SEGUINTE</a:t>
            </a:r>
            <a:endParaRPr lang="en-US" sz="14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74BA212-432C-4A68-A9EA-FD723C661DA9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9638003" y="2450245"/>
            <a:ext cx="896958" cy="1252091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506FB5-1F13-4F9F-92B1-FC6A7D173754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10534961" y="2450245"/>
            <a:ext cx="838806" cy="1353780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653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31" grpId="0" animBg="1"/>
      <p:bldP spid="32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C2300-4F25-D94E-A24E-2AE7A14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Fucionalidade do RES-Q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9F60CE-5A03-C04F-B578-D0912F69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780E4C-C76B-442F-A3BF-C792A8ACD7A1}"/>
              </a:ext>
            </a:extLst>
          </p:cNvPr>
          <p:cNvSpPr/>
          <p:nvPr/>
        </p:nvSpPr>
        <p:spPr>
          <a:xfrm>
            <a:off x="468747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registar o seu centro/hospital como coordenador local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98766-A9CF-443C-89A1-9EE6C5AE8CB5}"/>
              </a:ext>
            </a:extLst>
          </p:cNvPr>
          <p:cNvSpPr/>
          <p:nvPr/>
        </p:nvSpPr>
        <p:spPr>
          <a:xfrm>
            <a:off x="2736096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registar um utilizador num centro/ hospital registado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376CB1-224C-475B-9BC6-A433AFBD7E30}"/>
              </a:ext>
            </a:extLst>
          </p:cNvPr>
          <p:cNvSpPr/>
          <p:nvPr/>
        </p:nvSpPr>
        <p:spPr>
          <a:xfrm>
            <a:off x="5003443" y="1420516"/>
            <a:ext cx="2185113" cy="22588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um coordenador local/utilizador pode fazer o login no seu centro/hospital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BACB18-7043-4C83-9ADF-3F769CF19B78}"/>
              </a:ext>
            </a:extLst>
          </p:cNvPr>
          <p:cNvSpPr/>
          <p:nvPr/>
        </p:nvSpPr>
        <p:spPr>
          <a:xfrm>
            <a:off x="7270793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Como registar um           novo doente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A78CCA-0ED6-4C97-996D-4FBF152976D6}"/>
              </a:ext>
            </a:extLst>
          </p:cNvPr>
          <p:cNvSpPr/>
          <p:nvPr/>
        </p:nvSpPr>
        <p:spPr>
          <a:xfrm>
            <a:off x="9538142" y="1420516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Usar o </a:t>
            </a:r>
            <a:r>
              <a:rPr lang="pt-PT" sz="1400" i="1" dirty="0"/>
              <a:t>Dashboard</a:t>
            </a:r>
            <a:r>
              <a:rPr lang="pt-PT" sz="1400" dirty="0"/>
              <a:t> para monitorizar o desempenho do seu centro/ hospital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7DBC2D-B78B-4D30-94F1-19CDFD0B4B2B}"/>
              </a:ext>
            </a:extLst>
          </p:cNvPr>
          <p:cNvSpPr/>
          <p:nvPr/>
        </p:nvSpPr>
        <p:spPr>
          <a:xfrm>
            <a:off x="468747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Como utilizar a função de descarregar (</a:t>
            </a:r>
            <a:r>
              <a:rPr lang="pt-PT" sz="1400" i="1" dirty="0"/>
              <a:t>download</a:t>
            </a:r>
            <a:r>
              <a:rPr lang="pt-PT" sz="1400" dirty="0"/>
              <a:t>) e descarregar relatórios (</a:t>
            </a:r>
            <a:r>
              <a:rPr lang="pt-PT" sz="1400" i="1" dirty="0"/>
              <a:t>download reports</a:t>
            </a:r>
            <a:r>
              <a:rPr lang="pt-PT" sz="1400" dirty="0"/>
              <a:t>)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7A9F3-8CB0-47A3-9EC2-DDE00C5F43B2}"/>
              </a:ext>
            </a:extLst>
          </p:cNvPr>
          <p:cNvSpPr/>
          <p:nvPr/>
        </p:nvSpPr>
        <p:spPr>
          <a:xfrm>
            <a:off x="2736096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Monitorização de evolução da qualidade dos cuidados no AVC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222661-F2C1-4197-9F62-702EC52955BB}"/>
              </a:ext>
            </a:extLst>
          </p:cNvPr>
          <p:cNvSpPr/>
          <p:nvPr/>
        </p:nvSpPr>
        <p:spPr>
          <a:xfrm>
            <a:off x="5003445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Utilização de RES-Q para obter prémios WSO/ ESO Angels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742507-CF98-49C9-B244-6A6A9C43166D}"/>
              </a:ext>
            </a:extLst>
          </p:cNvPr>
          <p:cNvSpPr/>
          <p:nvPr/>
        </p:nvSpPr>
        <p:spPr>
          <a:xfrm>
            <a:off x="7270793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Políticas do RES-Q incluindo partilha de dados/ privacidade de dados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4AC995-8DDF-4EFD-B533-2C540FDA98AC}"/>
              </a:ext>
            </a:extLst>
          </p:cNvPr>
          <p:cNvSpPr/>
          <p:nvPr/>
        </p:nvSpPr>
        <p:spPr>
          <a:xfrm>
            <a:off x="9538142" y="3771199"/>
            <a:ext cx="2185113" cy="225887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0" rtlCol="0" anchor="t" anchorCtr="0"/>
          <a:lstStyle/>
          <a:p>
            <a:pPr algn="ctr"/>
            <a:r>
              <a:rPr lang="pt-PT" sz="1400" dirty="0"/>
              <a:t>Equipa RES-Q e contactos</a:t>
            </a:r>
            <a:endParaRPr lang="pt-PT" sz="14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7B2AE9-393A-4DCE-BA06-1BA66F79BB9B}"/>
              </a:ext>
            </a:extLst>
          </p:cNvPr>
          <p:cNvSpPr/>
          <p:nvPr/>
        </p:nvSpPr>
        <p:spPr>
          <a:xfrm>
            <a:off x="1458552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4-5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EB951A07-6FD6-4CF1-BA5C-830FC037A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9" y="3402373"/>
            <a:ext cx="189738" cy="1897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9435049-62FA-476A-BCBB-AE1D70C961AE}"/>
              </a:ext>
            </a:extLst>
          </p:cNvPr>
          <p:cNvSpPr/>
          <p:nvPr/>
        </p:nvSpPr>
        <p:spPr>
          <a:xfrm>
            <a:off x="3725901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7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CB291A8-8886-4903-B310-257E847AF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8" y="3402373"/>
            <a:ext cx="189738" cy="18973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A56A73-FC8F-411E-8D31-2C84F8EC57DC}"/>
              </a:ext>
            </a:extLst>
          </p:cNvPr>
          <p:cNvSpPr/>
          <p:nvPr/>
        </p:nvSpPr>
        <p:spPr>
          <a:xfrm>
            <a:off x="5993250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accent5"/>
                </a:solidFill>
              </a:rPr>
              <a:t>SLIDE 9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607B135-B9FD-4BF6-B3F2-4C2CAE907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38547" y="3402373"/>
            <a:ext cx="189738" cy="1897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337B1F0-0A7A-4544-9652-FEB12C3A5BE0}"/>
              </a:ext>
            </a:extLst>
          </p:cNvPr>
          <p:cNvSpPr/>
          <p:nvPr/>
        </p:nvSpPr>
        <p:spPr>
          <a:xfrm>
            <a:off x="8260599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11-13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7B16F7DB-5387-49AF-AA0E-980CE45C4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6" y="3402373"/>
            <a:ext cx="189738" cy="18973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0C4507E-E9FC-45F8-ABBA-25158AF66DE4}"/>
              </a:ext>
            </a:extLst>
          </p:cNvPr>
          <p:cNvSpPr/>
          <p:nvPr/>
        </p:nvSpPr>
        <p:spPr>
          <a:xfrm>
            <a:off x="10527947" y="3387850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15-18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7DB83F15-8BAD-4B4E-A7D6-EBEC904E3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4" y="3402373"/>
            <a:ext cx="189738" cy="18973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11C9B8F-B0E9-48C7-8311-0264CC6A2527}"/>
              </a:ext>
            </a:extLst>
          </p:cNvPr>
          <p:cNvSpPr/>
          <p:nvPr/>
        </p:nvSpPr>
        <p:spPr>
          <a:xfrm>
            <a:off x="1458550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20-22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A17EFD91-68BB-4D5C-A8E2-48D8997D8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847" y="5748371"/>
            <a:ext cx="189738" cy="18973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D77863F-94D3-4727-8459-AAA35418E52C}"/>
              </a:ext>
            </a:extLst>
          </p:cNvPr>
          <p:cNvSpPr/>
          <p:nvPr/>
        </p:nvSpPr>
        <p:spPr>
          <a:xfrm>
            <a:off x="3725899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24-25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2072124-EA42-48CD-BD81-987F39CC4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196" y="5748371"/>
            <a:ext cx="189738" cy="1897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21D0133-3F72-4562-A25F-9892EE2026F0}"/>
              </a:ext>
            </a:extLst>
          </p:cNvPr>
          <p:cNvSpPr/>
          <p:nvPr/>
        </p:nvSpPr>
        <p:spPr>
          <a:xfrm>
            <a:off x="5993248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27-30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2EF4BE79-CC50-4B81-88B6-A1DDB8C62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545" y="5748371"/>
            <a:ext cx="189738" cy="18973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E999938-D783-4196-A33F-D1C5DB32DFF9}"/>
              </a:ext>
            </a:extLst>
          </p:cNvPr>
          <p:cNvSpPr/>
          <p:nvPr/>
        </p:nvSpPr>
        <p:spPr>
          <a:xfrm>
            <a:off x="8260597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SLIDES 32-34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520DF62-4E37-4A7A-9637-18271BC1E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5894" y="5748371"/>
            <a:ext cx="189738" cy="18973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54C8963E-A1B4-4A85-9EA8-585E026D0CFE}"/>
              </a:ext>
            </a:extLst>
          </p:cNvPr>
          <p:cNvSpPr/>
          <p:nvPr/>
        </p:nvSpPr>
        <p:spPr>
          <a:xfrm>
            <a:off x="10527945" y="5733848"/>
            <a:ext cx="1195308" cy="218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72000" rtlCol="0" anchor="ctr" anchorCtr="0"/>
          <a:lstStyle/>
          <a:p>
            <a:pPr algn="l"/>
            <a:r>
              <a:rPr lang="pt-PT" sz="1000">
                <a:solidFill>
                  <a:schemeClr val="bg2">
                    <a:lumMod val="75000"/>
                  </a:schemeClr>
                </a:solidFill>
              </a:rPr>
              <a:t>SLIDE 36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C68DD9CE-CEC8-4118-90BA-726ACE4B1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3242" y="5748371"/>
            <a:ext cx="189738" cy="18973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40E73B2-4AAE-4971-B1D7-A20D8A7AC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328496" y="1593946"/>
            <a:ext cx="465615" cy="465615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FC275ED-E375-48E7-8013-A8299504F4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95845" y="1593946"/>
            <a:ext cx="465615" cy="465615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3310E337-4693-452B-9793-E7A8DADB61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30543" y="1593946"/>
            <a:ext cx="465615" cy="46561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FB2BA0C8-2F08-42DB-8982-2DB4A92A77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397891" y="1593946"/>
            <a:ext cx="465615" cy="465615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710AC9CD-A44E-4264-AB42-27B1F3AD51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595845" y="3949378"/>
            <a:ext cx="465615" cy="465615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CE4E1E0E-60EA-4987-A07D-D4DC22D9F9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130543" y="3949378"/>
            <a:ext cx="465615" cy="465615"/>
          </a:xfrm>
          <a:prstGeom prst="rect">
            <a:avLst/>
          </a:prstGeom>
        </p:spPr>
      </p:pic>
      <p:sp>
        <p:nvSpPr>
          <p:cNvPr id="63" name="Graphic 54">
            <a:extLst>
              <a:ext uri="{FF2B5EF4-FFF2-40B4-BE49-F238E27FC236}">
                <a16:creationId xmlns:a16="http://schemas.microsoft.com/office/drawing/2014/main" id="{C68C0741-1197-46CA-BA17-750FE388C0EA}"/>
              </a:ext>
            </a:extLst>
          </p:cNvPr>
          <p:cNvSpPr/>
          <p:nvPr/>
        </p:nvSpPr>
        <p:spPr>
          <a:xfrm>
            <a:off x="5863194" y="1594855"/>
            <a:ext cx="465615" cy="463796"/>
          </a:xfrm>
          <a:custGeom>
            <a:avLst/>
            <a:gdLst>
              <a:gd name="connsiteX0" fmla="*/ 386115 w 465615"/>
              <a:gd name="connsiteY0" fmla="*/ 245539 h 463796"/>
              <a:gd name="connsiteX1" fmla="*/ 424692 w 465615"/>
              <a:gd name="connsiteY1" fmla="*/ 272821 h 463796"/>
              <a:gd name="connsiteX2" fmla="*/ 465615 w 465615"/>
              <a:gd name="connsiteY2" fmla="*/ 231898 h 463796"/>
              <a:gd name="connsiteX3" fmla="*/ 424692 w 465615"/>
              <a:gd name="connsiteY3" fmla="*/ 190975 h 463796"/>
              <a:gd name="connsiteX4" fmla="*/ 386115 w 465615"/>
              <a:gd name="connsiteY4" fmla="*/ 218257 h 463796"/>
              <a:gd name="connsiteX5" fmla="*/ 281915 w 465615"/>
              <a:gd name="connsiteY5" fmla="*/ 218257 h 463796"/>
              <a:gd name="connsiteX6" fmla="*/ 281915 w 465615"/>
              <a:gd name="connsiteY6" fmla="*/ 181881 h 463796"/>
              <a:gd name="connsiteX7" fmla="*/ 370128 w 465615"/>
              <a:gd name="connsiteY7" fmla="*/ 181881 h 463796"/>
              <a:gd name="connsiteX8" fmla="*/ 378861 w 465615"/>
              <a:gd name="connsiteY8" fmla="*/ 178719 h 463796"/>
              <a:gd name="connsiteX9" fmla="*/ 403797 w 465615"/>
              <a:gd name="connsiteY9" fmla="*/ 157938 h 463796"/>
              <a:gd name="connsiteX10" fmla="*/ 424692 w 465615"/>
              <a:gd name="connsiteY10" fmla="*/ 163693 h 463796"/>
              <a:gd name="connsiteX11" fmla="*/ 465615 w 465615"/>
              <a:gd name="connsiteY11" fmla="*/ 122770 h 463796"/>
              <a:gd name="connsiteX12" fmla="*/ 424692 w 465615"/>
              <a:gd name="connsiteY12" fmla="*/ 81846 h 463796"/>
              <a:gd name="connsiteX13" fmla="*/ 383769 w 465615"/>
              <a:gd name="connsiteY13" fmla="*/ 122770 h 463796"/>
              <a:gd name="connsiteX14" fmla="*/ 386320 w 465615"/>
              <a:gd name="connsiteY14" fmla="*/ 136989 h 463796"/>
              <a:gd name="connsiteX15" fmla="*/ 365189 w 465615"/>
              <a:gd name="connsiteY15" fmla="*/ 154599 h 463796"/>
              <a:gd name="connsiteX16" fmla="*/ 281915 w 465615"/>
              <a:gd name="connsiteY16" fmla="*/ 154599 h 463796"/>
              <a:gd name="connsiteX17" fmla="*/ 281915 w 465615"/>
              <a:gd name="connsiteY17" fmla="*/ 54564 h 463796"/>
              <a:gd name="connsiteX18" fmla="*/ 322457 w 465615"/>
              <a:gd name="connsiteY18" fmla="*/ 54564 h 463796"/>
              <a:gd name="connsiteX19" fmla="*/ 361034 w 465615"/>
              <a:gd name="connsiteY19" fmla="*/ 81846 h 463796"/>
              <a:gd name="connsiteX20" fmla="*/ 401957 w 465615"/>
              <a:gd name="connsiteY20" fmla="*/ 40923 h 463796"/>
              <a:gd name="connsiteX21" fmla="*/ 361034 w 465615"/>
              <a:gd name="connsiteY21" fmla="*/ 0 h 463796"/>
              <a:gd name="connsiteX22" fmla="*/ 322457 w 465615"/>
              <a:gd name="connsiteY22" fmla="*/ 27282 h 463796"/>
              <a:gd name="connsiteX23" fmla="*/ 281915 w 465615"/>
              <a:gd name="connsiteY23" fmla="*/ 27282 h 463796"/>
              <a:gd name="connsiteX24" fmla="*/ 281915 w 465615"/>
              <a:gd name="connsiteY24" fmla="*/ 13641 h 463796"/>
              <a:gd name="connsiteX25" fmla="*/ 268274 w 465615"/>
              <a:gd name="connsiteY25" fmla="*/ 0 h 463796"/>
              <a:gd name="connsiteX26" fmla="*/ 195522 w 465615"/>
              <a:gd name="connsiteY26" fmla="*/ 0 h 463796"/>
              <a:gd name="connsiteX27" fmla="*/ 181881 w 465615"/>
              <a:gd name="connsiteY27" fmla="*/ 13641 h 463796"/>
              <a:gd name="connsiteX28" fmla="*/ 181881 w 465615"/>
              <a:gd name="connsiteY28" fmla="*/ 33532 h 463796"/>
              <a:gd name="connsiteX29" fmla="*/ 126952 w 465615"/>
              <a:gd name="connsiteY29" fmla="*/ 56217 h 463796"/>
              <a:gd name="connsiteX30" fmla="*/ 112934 w 465615"/>
              <a:gd name="connsiteY30" fmla="*/ 42199 h 463796"/>
              <a:gd name="connsiteX31" fmla="*/ 93643 w 465615"/>
              <a:gd name="connsiteY31" fmla="*/ 42199 h 463796"/>
              <a:gd name="connsiteX32" fmla="*/ 42199 w 465615"/>
              <a:gd name="connsiteY32" fmla="*/ 93642 h 463796"/>
              <a:gd name="connsiteX33" fmla="*/ 42199 w 465615"/>
              <a:gd name="connsiteY33" fmla="*/ 112933 h 463796"/>
              <a:gd name="connsiteX34" fmla="*/ 56217 w 465615"/>
              <a:gd name="connsiteY34" fmla="*/ 126951 h 463796"/>
              <a:gd name="connsiteX35" fmla="*/ 33532 w 465615"/>
              <a:gd name="connsiteY35" fmla="*/ 181881 h 463796"/>
              <a:gd name="connsiteX36" fmla="*/ 13641 w 465615"/>
              <a:gd name="connsiteY36" fmla="*/ 181881 h 463796"/>
              <a:gd name="connsiteX37" fmla="*/ 0 w 465615"/>
              <a:gd name="connsiteY37" fmla="*/ 195522 h 463796"/>
              <a:gd name="connsiteX38" fmla="*/ 0 w 465615"/>
              <a:gd name="connsiteY38" fmla="*/ 268274 h 463796"/>
              <a:gd name="connsiteX39" fmla="*/ 13641 w 465615"/>
              <a:gd name="connsiteY39" fmla="*/ 281915 h 463796"/>
              <a:gd name="connsiteX40" fmla="*/ 33532 w 465615"/>
              <a:gd name="connsiteY40" fmla="*/ 281915 h 463796"/>
              <a:gd name="connsiteX41" fmla="*/ 56217 w 465615"/>
              <a:gd name="connsiteY41" fmla="*/ 336844 h 463796"/>
              <a:gd name="connsiteX42" fmla="*/ 42199 w 465615"/>
              <a:gd name="connsiteY42" fmla="*/ 350862 h 463796"/>
              <a:gd name="connsiteX43" fmla="*/ 38203 w 465615"/>
              <a:gd name="connsiteY43" fmla="*/ 360507 h 463796"/>
              <a:gd name="connsiteX44" fmla="*/ 42199 w 465615"/>
              <a:gd name="connsiteY44" fmla="*/ 370152 h 463796"/>
              <a:gd name="connsiteX45" fmla="*/ 93643 w 465615"/>
              <a:gd name="connsiteY45" fmla="*/ 421594 h 463796"/>
              <a:gd name="connsiteX46" fmla="*/ 112934 w 465615"/>
              <a:gd name="connsiteY46" fmla="*/ 421594 h 463796"/>
              <a:gd name="connsiteX47" fmla="*/ 126952 w 465615"/>
              <a:gd name="connsiteY47" fmla="*/ 407578 h 463796"/>
              <a:gd name="connsiteX48" fmla="*/ 181881 w 465615"/>
              <a:gd name="connsiteY48" fmla="*/ 430262 h 463796"/>
              <a:gd name="connsiteX49" fmla="*/ 181881 w 465615"/>
              <a:gd name="connsiteY49" fmla="*/ 450155 h 463796"/>
              <a:gd name="connsiteX50" fmla="*/ 195522 w 465615"/>
              <a:gd name="connsiteY50" fmla="*/ 463796 h 463796"/>
              <a:gd name="connsiteX51" fmla="*/ 268274 w 465615"/>
              <a:gd name="connsiteY51" fmla="*/ 463796 h 463796"/>
              <a:gd name="connsiteX52" fmla="*/ 281915 w 465615"/>
              <a:gd name="connsiteY52" fmla="*/ 450155 h 463796"/>
              <a:gd name="connsiteX53" fmla="*/ 281915 w 465615"/>
              <a:gd name="connsiteY53" fmla="*/ 436514 h 463796"/>
              <a:gd name="connsiteX54" fmla="*/ 322457 w 465615"/>
              <a:gd name="connsiteY54" fmla="*/ 436514 h 463796"/>
              <a:gd name="connsiteX55" fmla="*/ 361034 w 465615"/>
              <a:gd name="connsiteY55" fmla="*/ 463796 h 463796"/>
              <a:gd name="connsiteX56" fmla="*/ 401957 w 465615"/>
              <a:gd name="connsiteY56" fmla="*/ 422873 h 463796"/>
              <a:gd name="connsiteX57" fmla="*/ 361034 w 465615"/>
              <a:gd name="connsiteY57" fmla="*/ 381950 h 463796"/>
              <a:gd name="connsiteX58" fmla="*/ 322457 w 465615"/>
              <a:gd name="connsiteY58" fmla="*/ 409232 h 463796"/>
              <a:gd name="connsiteX59" fmla="*/ 281915 w 465615"/>
              <a:gd name="connsiteY59" fmla="*/ 409232 h 463796"/>
              <a:gd name="connsiteX60" fmla="*/ 281915 w 465615"/>
              <a:gd name="connsiteY60" fmla="*/ 309197 h 463796"/>
              <a:gd name="connsiteX61" fmla="*/ 365189 w 465615"/>
              <a:gd name="connsiteY61" fmla="*/ 309197 h 463796"/>
              <a:gd name="connsiteX62" fmla="*/ 386320 w 465615"/>
              <a:gd name="connsiteY62" fmla="*/ 326807 h 463796"/>
              <a:gd name="connsiteX63" fmla="*/ 383769 w 465615"/>
              <a:gd name="connsiteY63" fmla="*/ 341027 h 463796"/>
              <a:gd name="connsiteX64" fmla="*/ 424692 w 465615"/>
              <a:gd name="connsiteY64" fmla="*/ 381950 h 463796"/>
              <a:gd name="connsiteX65" fmla="*/ 465615 w 465615"/>
              <a:gd name="connsiteY65" fmla="*/ 341027 h 463796"/>
              <a:gd name="connsiteX66" fmla="*/ 424692 w 465615"/>
              <a:gd name="connsiteY66" fmla="*/ 300103 h 463796"/>
              <a:gd name="connsiteX67" fmla="*/ 403797 w 465615"/>
              <a:gd name="connsiteY67" fmla="*/ 305858 h 463796"/>
              <a:gd name="connsiteX68" fmla="*/ 378861 w 465615"/>
              <a:gd name="connsiteY68" fmla="*/ 285077 h 463796"/>
              <a:gd name="connsiteX69" fmla="*/ 370128 w 465615"/>
              <a:gd name="connsiteY69" fmla="*/ 281915 h 463796"/>
              <a:gd name="connsiteX70" fmla="*/ 281915 w 465615"/>
              <a:gd name="connsiteY70" fmla="*/ 281915 h 463796"/>
              <a:gd name="connsiteX71" fmla="*/ 281915 w 465615"/>
              <a:gd name="connsiteY71" fmla="*/ 245539 h 463796"/>
              <a:gd name="connsiteX72" fmla="*/ 424692 w 465615"/>
              <a:gd name="connsiteY72" fmla="*/ 218257 h 463796"/>
              <a:gd name="connsiteX73" fmla="*/ 438333 w 465615"/>
              <a:gd name="connsiteY73" fmla="*/ 231898 h 463796"/>
              <a:gd name="connsiteX74" fmla="*/ 424692 w 465615"/>
              <a:gd name="connsiteY74" fmla="*/ 245539 h 463796"/>
              <a:gd name="connsiteX75" fmla="*/ 411051 w 465615"/>
              <a:gd name="connsiteY75" fmla="*/ 231898 h 463796"/>
              <a:gd name="connsiteX76" fmla="*/ 424692 w 465615"/>
              <a:gd name="connsiteY76" fmla="*/ 218257 h 463796"/>
              <a:gd name="connsiteX77" fmla="*/ 424692 w 465615"/>
              <a:gd name="connsiteY77" fmla="*/ 109129 h 463796"/>
              <a:gd name="connsiteX78" fmla="*/ 438333 w 465615"/>
              <a:gd name="connsiteY78" fmla="*/ 122770 h 463796"/>
              <a:gd name="connsiteX79" fmla="*/ 424692 w 465615"/>
              <a:gd name="connsiteY79" fmla="*/ 136411 h 463796"/>
              <a:gd name="connsiteX80" fmla="*/ 411051 w 465615"/>
              <a:gd name="connsiteY80" fmla="*/ 122770 h 463796"/>
              <a:gd name="connsiteX81" fmla="*/ 424692 w 465615"/>
              <a:gd name="connsiteY81" fmla="*/ 109129 h 463796"/>
              <a:gd name="connsiteX82" fmla="*/ 361034 w 465615"/>
              <a:gd name="connsiteY82" fmla="*/ 27282 h 463796"/>
              <a:gd name="connsiteX83" fmla="*/ 374675 w 465615"/>
              <a:gd name="connsiteY83" fmla="*/ 40923 h 463796"/>
              <a:gd name="connsiteX84" fmla="*/ 361034 w 465615"/>
              <a:gd name="connsiteY84" fmla="*/ 54564 h 463796"/>
              <a:gd name="connsiteX85" fmla="*/ 347392 w 465615"/>
              <a:gd name="connsiteY85" fmla="*/ 40923 h 463796"/>
              <a:gd name="connsiteX86" fmla="*/ 361034 w 465615"/>
              <a:gd name="connsiteY86" fmla="*/ 27282 h 463796"/>
              <a:gd name="connsiteX87" fmla="*/ 361034 w 465615"/>
              <a:gd name="connsiteY87" fmla="*/ 409232 h 463796"/>
              <a:gd name="connsiteX88" fmla="*/ 374675 w 465615"/>
              <a:gd name="connsiteY88" fmla="*/ 422873 h 463796"/>
              <a:gd name="connsiteX89" fmla="*/ 361034 w 465615"/>
              <a:gd name="connsiteY89" fmla="*/ 436514 h 463796"/>
              <a:gd name="connsiteX90" fmla="*/ 347392 w 465615"/>
              <a:gd name="connsiteY90" fmla="*/ 422873 h 463796"/>
              <a:gd name="connsiteX91" fmla="*/ 361034 w 465615"/>
              <a:gd name="connsiteY91" fmla="*/ 409232 h 463796"/>
              <a:gd name="connsiteX92" fmla="*/ 424692 w 465615"/>
              <a:gd name="connsiteY92" fmla="*/ 327386 h 463796"/>
              <a:gd name="connsiteX93" fmla="*/ 438333 w 465615"/>
              <a:gd name="connsiteY93" fmla="*/ 341027 h 463796"/>
              <a:gd name="connsiteX94" fmla="*/ 424692 w 465615"/>
              <a:gd name="connsiteY94" fmla="*/ 354668 h 463796"/>
              <a:gd name="connsiteX95" fmla="*/ 411051 w 465615"/>
              <a:gd name="connsiteY95" fmla="*/ 341027 h 463796"/>
              <a:gd name="connsiteX96" fmla="*/ 424692 w 465615"/>
              <a:gd name="connsiteY96" fmla="*/ 327386 h 463796"/>
              <a:gd name="connsiteX97" fmla="*/ 254633 w 465615"/>
              <a:gd name="connsiteY97" fmla="*/ 324546 h 463796"/>
              <a:gd name="connsiteX98" fmla="*/ 231898 w 465615"/>
              <a:gd name="connsiteY98" fmla="*/ 327386 h 463796"/>
              <a:gd name="connsiteX99" fmla="*/ 136411 w 465615"/>
              <a:gd name="connsiteY99" fmla="*/ 231898 h 463796"/>
              <a:gd name="connsiteX100" fmla="*/ 231898 w 465615"/>
              <a:gd name="connsiteY100" fmla="*/ 136411 h 463796"/>
              <a:gd name="connsiteX101" fmla="*/ 254633 w 465615"/>
              <a:gd name="connsiteY101" fmla="*/ 139251 h 463796"/>
              <a:gd name="connsiteX102" fmla="*/ 209163 w 465615"/>
              <a:gd name="connsiteY102" fmla="*/ 436514 h 463796"/>
              <a:gd name="connsiteX103" fmla="*/ 209163 w 465615"/>
              <a:gd name="connsiteY103" fmla="*/ 419315 h 463796"/>
              <a:gd name="connsiteX104" fmla="*/ 198106 w 465615"/>
              <a:gd name="connsiteY104" fmla="*/ 405921 h 463796"/>
              <a:gd name="connsiteX105" fmla="*/ 132685 w 465615"/>
              <a:gd name="connsiteY105" fmla="*/ 378898 h 463796"/>
              <a:gd name="connsiteX106" fmla="*/ 115397 w 465615"/>
              <a:gd name="connsiteY106" fmla="*/ 380551 h 463796"/>
              <a:gd name="connsiteX107" fmla="*/ 103289 w 465615"/>
              <a:gd name="connsiteY107" fmla="*/ 392658 h 463796"/>
              <a:gd name="connsiteX108" fmla="*/ 71137 w 465615"/>
              <a:gd name="connsiteY108" fmla="*/ 360507 h 463796"/>
              <a:gd name="connsiteX109" fmla="*/ 83245 w 465615"/>
              <a:gd name="connsiteY109" fmla="*/ 348399 h 463796"/>
              <a:gd name="connsiteX110" fmla="*/ 84898 w 465615"/>
              <a:gd name="connsiteY110" fmla="*/ 331111 h 463796"/>
              <a:gd name="connsiteX111" fmla="*/ 57874 w 465615"/>
              <a:gd name="connsiteY111" fmla="*/ 265689 h 463796"/>
              <a:gd name="connsiteX112" fmla="*/ 44481 w 465615"/>
              <a:gd name="connsiteY112" fmla="*/ 254633 h 463796"/>
              <a:gd name="connsiteX113" fmla="*/ 27282 w 465615"/>
              <a:gd name="connsiteY113" fmla="*/ 254633 h 463796"/>
              <a:gd name="connsiteX114" fmla="*/ 27282 w 465615"/>
              <a:gd name="connsiteY114" fmla="*/ 209163 h 463796"/>
              <a:gd name="connsiteX115" fmla="*/ 44481 w 465615"/>
              <a:gd name="connsiteY115" fmla="*/ 209163 h 463796"/>
              <a:gd name="connsiteX116" fmla="*/ 57874 w 465615"/>
              <a:gd name="connsiteY116" fmla="*/ 198107 h 463796"/>
              <a:gd name="connsiteX117" fmla="*/ 84897 w 465615"/>
              <a:gd name="connsiteY117" fmla="*/ 132685 h 463796"/>
              <a:gd name="connsiteX118" fmla="*/ 83244 w 465615"/>
              <a:gd name="connsiteY118" fmla="*/ 115397 h 463796"/>
              <a:gd name="connsiteX119" fmla="*/ 71136 w 465615"/>
              <a:gd name="connsiteY119" fmla="*/ 103289 h 463796"/>
              <a:gd name="connsiteX120" fmla="*/ 103288 w 465615"/>
              <a:gd name="connsiteY120" fmla="*/ 71137 h 463796"/>
              <a:gd name="connsiteX121" fmla="*/ 115396 w 465615"/>
              <a:gd name="connsiteY121" fmla="*/ 83245 h 463796"/>
              <a:gd name="connsiteX122" fmla="*/ 132684 w 465615"/>
              <a:gd name="connsiteY122" fmla="*/ 84898 h 463796"/>
              <a:gd name="connsiteX123" fmla="*/ 198106 w 465615"/>
              <a:gd name="connsiteY123" fmla="*/ 57875 h 463796"/>
              <a:gd name="connsiteX124" fmla="*/ 209163 w 465615"/>
              <a:gd name="connsiteY124" fmla="*/ 44481 h 463796"/>
              <a:gd name="connsiteX125" fmla="*/ 209163 w 465615"/>
              <a:gd name="connsiteY125" fmla="*/ 27282 h 463796"/>
              <a:gd name="connsiteX126" fmla="*/ 254633 w 465615"/>
              <a:gd name="connsiteY126" fmla="*/ 27282 h 463796"/>
              <a:gd name="connsiteX127" fmla="*/ 254633 w 465615"/>
              <a:gd name="connsiteY127" fmla="*/ 111307 h 463796"/>
              <a:gd name="connsiteX128" fmla="*/ 231898 w 465615"/>
              <a:gd name="connsiteY128" fmla="*/ 109129 h 463796"/>
              <a:gd name="connsiteX129" fmla="*/ 109129 w 465615"/>
              <a:gd name="connsiteY129" fmla="*/ 231898 h 463796"/>
              <a:gd name="connsiteX130" fmla="*/ 231898 w 465615"/>
              <a:gd name="connsiteY130" fmla="*/ 354668 h 463796"/>
              <a:gd name="connsiteX131" fmla="*/ 254633 w 465615"/>
              <a:gd name="connsiteY131" fmla="*/ 352489 h 463796"/>
              <a:gd name="connsiteX132" fmla="*/ 254633 w 465615"/>
              <a:gd name="connsiteY132" fmla="*/ 436514 h 4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65615" h="463796">
                <a:moveTo>
                  <a:pt x="386115" y="245539"/>
                </a:moveTo>
                <a:cubicBezTo>
                  <a:pt x="391746" y="261416"/>
                  <a:pt x="406908" y="272821"/>
                  <a:pt x="424692" y="272821"/>
                </a:cubicBezTo>
                <a:cubicBezTo>
                  <a:pt x="447257" y="272821"/>
                  <a:pt x="465615" y="254463"/>
                  <a:pt x="465615" y="231898"/>
                </a:cubicBezTo>
                <a:cubicBezTo>
                  <a:pt x="465615" y="209333"/>
                  <a:pt x="447257" y="190975"/>
                  <a:pt x="424692" y="190975"/>
                </a:cubicBezTo>
                <a:cubicBezTo>
                  <a:pt x="406908" y="190975"/>
                  <a:pt x="391746" y="202380"/>
                  <a:pt x="386115" y="218257"/>
                </a:cubicBezTo>
                <a:lnTo>
                  <a:pt x="281915" y="218257"/>
                </a:lnTo>
                <a:lnTo>
                  <a:pt x="281915" y="181881"/>
                </a:lnTo>
                <a:lnTo>
                  <a:pt x="370128" y="181881"/>
                </a:lnTo>
                <a:cubicBezTo>
                  <a:pt x="373319" y="181881"/>
                  <a:pt x="376409" y="180762"/>
                  <a:pt x="378861" y="178719"/>
                </a:cubicBezTo>
                <a:lnTo>
                  <a:pt x="403797" y="157938"/>
                </a:lnTo>
                <a:cubicBezTo>
                  <a:pt x="409919" y="161588"/>
                  <a:pt x="417063" y="163693"/>
                  <a:pt x="424692" y="163693"/>
                </a:cubicBezTo>
                <a:cubicBezTo>
                  <a:pt x="447257" y="163693"/>
                  <a:pt x="465615" y="145335"/>
                  <a:pt x="465615" y="122770"/>
                </a:cubicBezTo>
                <a:cubicBezTo>
                  <a:pt x="465615" y="100205"/>
                  <a:pt x="447257" y="81846"/>
                  <a:pt x="424692" y="81846"/>
                </a:cubicBezTo>
                <a:cubicBezTo>
                  <a:pt x="402127" y="81846"/>
                  <a:pt x="383769" y="100205"/>
                  <a:pt x="383769" y="122770"/>
                </a:cubicBezTo>
                <a:cubicBezTo>
                  <a:pt x="383769" y="127768"/>
                  <a:pt x="384673" y="132558"/>
                  <a:pt x="386320" y="136989"/>
                </a:cubicBezTo>
                <a:lnTo>
                  <a:pt x="365189" y="154599"/>
                </a:lnTo>
                <a:lnTo>
                  <a:pt x="281915" y="154599"/>
                </a:lnTo>
                <a:lnTo>
                  <a:pt x="281915" y="54564"/>
                </a:lnTo>
                <a:lnTo>
                  <a:pt x="322457" y="54564"/>
                </a:lnTo>
                <a:cubicBezTo>
                  <a:pt x="328088" y="70442"/>
                  <a:pt x="343250" y="81846"/>
                  <a:pt x="361034" y="81846"/>
                </a:cubicBezTo>
                <a:cubicBezTo>
                  <a:pt x="383599" y="81846"/>
                  <a:pt x="401957" y="63488"/>
                  <a:pt x="401957" y="40923"/>
                </a:cubicBezTo>
                <a:cubicBezTo>
                  <a:pt x="401957" y="18358"/>
                  <a:pt x="383599" y="0"/>
                  <a:pt x="361034" y="0"/>
                </a:cubicBezTo>
                <a:cubicBezTo>
                  <a:pt x="343250" y="0"/>
                  <a:pt x="328088" y="11405"/>
                  <a:pt x="322457" y="27282"/>
                </a:cubicBezTo>
                <a:lnTo>
                  <a:pt x="281915" y="27282"/>
                </a:lnTo>
                <a:lnTo>
                  <a:pt x="281915" y="13641"/>
                </a:lnTo>
                <a:cubicBezTo>
                  <a:pt x="281915" y="6108"/>
                  <a:pt x="275808" y="0"/>
                  <a:pt x="268274" y="0"/>
                </a:cubicBezTo>
                <a:lnTo>
                  <a:pt x="195522" y="0"/>
                </a:lnTo>
                <a:cubicBezTo>
                  <a:pt x="187988" y="0"/>
                  <a:pt x="181881" y="6108"/>
                  <a:pt x="181881" y="13641"/>
                </a:cubicBezTo>
                <a:lnTo>
                  <a:pt x="181881" y="33532"/>
                </a:lnTo>
                <a:cubicBezTo>
                  <a:pt x="162442" y="38391"/>
                  <a:pt x="144042" y="45989"/>
                  <a:pt x="126952" y="56217"/>
                </a:cubicBezTo>
                <a:lnTo>
                  <a:pt x="112934" y="42199"/>
                </a:lnTo>
                <a:cubicBezTo>
                  <a:pt x="107607" y="36872"/>
                  <a:pt x="98970" y="36872"/>
                  <a:pt x="93643" y="42199"/>
                </a:cubicBezTo>
                <a:lnTo>
                  <a:pt x="42199" y="93642"/>
                </a:lnTo>
                <a:cubicBezTo>
                  <a:pt x="36872" y="98969"/>
                  <a:pt x="36872" y="107606"/>
                  <a:pt x="42199" y="112933"/>
                </a:cubicBezTo>
                <a:lnTo>
                  <a:pt x="56217" y="126951"/>
                </a:lnTo>
                <a:cubicBezTo>
                  <a:pt x="45989" y="144041"/>
                  <a:pt x="38391" y="162441"/>
                  <a:pt x="33532" y="181881"/>
                </a:cubicBezTo>
                <a:lnTo>
                  <a:pt x="13641" y="181881"/>
                </a:lnTo>
                <a:cubicBezTo>
                  <a:pt x="6108" y="181881"/>
                  <a:pt x="0" y="187988"/>
                  <a:pt x="0" y="195522"/>
                </a:cubicBezTo>
                <a:lnTo>
                  <a:pt x="0" y="268274"/>
                </a:lnTo>
                <a:cubicBezTo>
                  <a:pt x="0" y="275808"/>
                  <a:pt x="6108" y="281915"/>
                  <a:pt x="13641" y="281915"/>
                </a:cubicBezTo>
                <a:lnTo>
                  <a:pt x="33532" y="281915"/>
                </a:lnTo>
                <a:cubicBezTo>
                  <a:pt x="38391" y="301355"/>
                  <a:pt x="45989" y="319754"/>
                  <a:pt x="56217" y="336844"/>
                </a:cubicBezTo>
                <a:lnTo>
                  <a:pt x="42199" y="350862"/>
                </a:lnTo>
                <a:cubicBezTo>
                  <a:pt x="39641" y="353419"/>
                  <a:pt x="38203" y="356889"/>
                  <a:pt x="38203" y="360507"/>
                </a:cubicBezTo>
                <a:cubicBezTo>
                  <a:pt x="38203" y="364125"/>
                  <a:pt x="39641" y="367595"/>
                  <a:pt x="42199" y="370152"/>
                </a:cubicBezTo>
                <a:lnTo>
                  <a:pt x="93643" y="421594"/>
                </a:lnTo>
                <a:cubicBezTo>
                  <a:pt x="98970" y="426921"/>
                  <a:pt x="107607" y="426921"/>
                  <a:pt x="112934" y="421594"/>
                </a:cubicBezTo>
                <a:lnTo>
                  <a:pt x="126952" y="407578"/>
                </a:lnTo>
                <a:cubicBezTo>
                  <a:pt x="144041" y="417805"/>
                  <a:pt x="162441" y="425405"/>
                  <a:pt x="181881" y="430262"/>
                </a:cubicBezTo>
                <a:lnTo>
                  <a:pt x="181881" y="450155"/>
                </a:lnTo>
                <a:cubicBezTo>
                  <a:pt x="181881" y="457689"/>
                  <a:pt x="187988" y="463796"/>
                  <a:pt x="195522" y="463796"/>
                </a:cubicBezTo>
                <a:lnTo>
                  <a:pt x="268274" y="463796"/>
                </a:lnTo>
                <a:cubicBezTo>
                  <a:pt x="275808" y="463796"/>
                  <a:pt x="281915" y="457689"/>
                  <a:pt x="281915" y="450155"/>
                </a:cubicBezTo>
                <a:lnTo>
                  <a:pt x="281915" y="436514"/>
                </a:lnTo>
                <a:lnTo>
                  <a:pt x="322457" y="436514"/>
                </a:lnTo>
                <a:cubicBezTo>
                  <a:pt x="328088" y="452391"/>
                  <a:pt x="343250" y="463796"/>
                  <a:pt x="361034" y="463796"/>
                </a:cubicBezTo>
                <a:cubicBezTo>
                  <a:pt x="383599" y="463796"/>
                  <a:pt x="401957" y="445438"/>
                  <a:pt x="401957" y="422873"/>
                </a:cubicBezTo>
                <a:cubicBezTo>
                  <a:pt x="401957" y="400308"/>
                  <a:pt x="383599" y="381950"/>
                  <a:pt x="361034" y="381950"/>
                </a:cubicBezTo>
                <a:cubicBezTo>
                  <a:pt x="343250" y="381950"/>
                  <a:pt x="328088" y="393355"/>
                  <a:pt x="322457" y="409232"/>
                </a:cubicBezTo>
                <a:lnTo>
                  <a:pt x="281915" y="409232"/>
                </a:lnTo>
                <a:lnTo>
                  <a:pt x="281915" y="309197"/>
                </a:lnTo>
                <a:lnTo>
                  <a:pt x="365189" y="309197"/>
                </a:lnTo>
                <a:lnTo>
                  <a:pt x="386320" y="326807"/>
                </a:lnTo>
                <a:cubicBezTo>
                  <a:pt x="384673" y="331239"/>
                  <a:pt x="383769" y="336029"/>
                  <a:pt x="383769" y="341027"/>
                </a:cubicBezTo>
                <a:cubicBezTo>
                  <a:pt x="383769" y="363592"/>
                  <a:pt x="402127" y="381950"/>
                  <a:pt x="424692" y="381950"/>
                </a:cubicBezTo>
                <a:cubicBezTo>
                  <a:pt x="447257" y="381950"/>
                  <a:pt x="465615" y="363592"/>
                  <a:pt x="465615" y="341027"/>
                </a:cubicBezTo>
                <a:cubicBezTo>
                  <a:pt x="465615" y="318462"/>
                  <a:pt x="447257" y="300103"/>
                  <a:pt x="424692" y="300103"/>
                </a:cubicBezTo>
                <a:cubicBezTo>
                  <a:pt x="417063" y="300103"/>
                  <a:pt x="409919" y="302208"/>
                  <a:pt x="403797" y="305858"/>
                </a:cubicBezTo>
                <a:lnTo>
                  <a:pt x="378861" y="285077"/>
                </a:lnTo>
                <a:cubicBezTo>
                  <a:pt x="376409" y="283034"/>
                  <a:pt x="373319" y="281915"/>
                  <a:pt x="370128" y="281915"/>
                </a:cubicBezTo>
                <a:lnTo>
                  <a:pt x="281915" y="281915"/>
                </a:lnTo>
                <a:lnTo>
                  <a:pt x="281915" y="245539"/>
                </a:lnTo>
                <a:close/>
                <a:moveTo>
                  <a:pt x="424692" y="218257"/>
                </a:moveTo>
                <a:cubicBezTo>
                  <a:pt x="432214" y="218257"/>
                  <a:pt x="438333" y="224376"/>
                  <a:pt x="438333" y="231898"/>
                </a:cubicBezTo>
                <a:cubicBezTo>
                  <a:pt x="438333" y="239420"/>
                  <a:pt x="432214" y="245539"/>
                  <a:pt x="424692" y="245539"/>
                </a:cubicBezTo>
                <a:cubicBezTo>
                  <a:pt x="417170" y="245539"/>
                  <a:pt x="411051" y="239420"/>
                  <a:pt x="411051" y="231898"/>
                </a:cubicBezTo>
                <a:cubicBezTo>
                  <a:pt x="411051" y="224376"/>
                  <a:pt x="417170" y="218257"/>
                  <a:pt x="424692" y="218257"/>
                </a:cubicBezTo>
                <a:close/>
                <a:moveTo>
                  <a:pt x="424692" y="109129"/>
                </a:moveTo>
                <a:cubicBezTo>
                  <a:pt x="432214" y="109129"/>
                  <a:pt x="438333" y="115248"/>
                  <a:pt x="438333" y="122770"/>
                </a:cubicBezTo>
                <a:cubicBezTo>
                  <a:pt x="438333" y="130291"/>
                  <a:pt x="432214" y="136411"/>
                  <a:pt x="424692" y="136411"/>
                </a:cubicBezTo>
                <a:cubicBezTo>
                  <a:pt x="417170" y="136411"/>
                  <a:pt x="411051" y="130291"/>
                  <a:pt x="411051" y="122770"/>
                </a:cubicBezTo>
                <a:cubicBezTo>
                  <a:pt x="411051" y="115248"/>
                  <a:pt x="417170" y="109129"/>
                  <a:pt x="424692" y="109129"/>
                </a:cubicBezTo>
                <a:close/>
                <a:moveTo>
                  <a:pt x="361034" y="27282"/>
                </a:moveTo>
                <a:cubicBezTo>
                  <a:pt x="368555" y="27282"/>
                  <a:pt x="374675" y="33402"/>
                  <a:pt x="374675" y="40923"/>
                </a:cubicBezTo>
                <a:cubicBezTo>
                  <a:pt x="374675" y="48445"/>
                  <a:pt x="368555" y="54564"/>
                  <a:pt x="361034" y="54564"/>
                </a:cubicBezTo>
                <a:cubicBezTo>
                  <a:pt x="353512" y="54564"/>
                  <a:pt x="347392" y="48445"/>
                  <a:pt x="347392" y="40923"/>
                </a:cubicBezTo>
                <a:cubicBezTo>
                  <a:pt x="347392" y="33402"/>
                  <a:pt x="353512" y="27282"/>
                  <a:pt x="361034" y="27282"/>
                </a:cubicBezTo>
                <a:close/>
                <a:moveTo>
                  <a:pt x="361034" y="409232"/>
                </a:moveTo>
                <a:cubicBezTo>
                  <a:pt x="368555" y="409232"/>
                  <a:pt x="374675" y="415351"/>
                  <a:pt x="374675" y="422873"/>
                </a:cubicBezTo>
                <a:cubicBezTo>
                  <a:pt x="374675" y="430395"/>
                  <a:pt x="368555" y="436514"/>
                  <a:pt x="361034" y="436514"/>
                </a:cubicBezTo>
                <a:cubicBezTo>
                  <a:pt x="353512" y="436514"/>
                  <a:pt x="347392" y="430395"/>
                  <a:pt x="347392" y="422873"/>
                </a:cubicBezTo>
                <a:cubicBezTo>
                  <a:pt x="347392" y="415351"/>
                  <a:pt x="353512" y="409232"/>
                  <a:pt x="361034" y="409232"/>
                </a:cubicBezTo>
                <a:close/>
                <a:moveTo>
                  <a:pt x="424692" y="327386"/>
                </a:moveTo>
                <a:cubicBezTo>
                  <a:pt x="432214" y="327386"/>
                  <a:pt x="438333" y="333505"/>
                  <a:pt x="438333" y="341027"/>
                </a:cubicBezTo>
                <a:cubicBezTo>
                  <a:pt x="438333" y="348548"/>
                  <a:pt x="432214" y="354668"/>
                  <a:pt x="424692" y="354668"/>
                </a:cubicBezTo>
                <a:cubicBezTo>
                  <a:pt x="417170" y="354668"/>
                  <a:pt x="411051" y="348548"/>
                  <a:pt x="411051" y="341027"/>
                </a:cubicBezTo>
                <a:cubicBezTo>
                  <a:pt x="411051" y="333505"/>
                  <a:pt x="417170" y="327386"/>
                  <a:pt x="424692" y="327386"/>
                </a:cubicBezTo>
                <a:close/>
                <a:moveTo>
                  <a:pt x="254633" y="324546"/>
                </a:moveTo>
                <a:cubicBezTo>
                  <a:pt x="247120" y="326421"/>
                  <a:pt x="239507" y="327386"/>
                  <a:pt x="231898" y="327386"/>
                </a:cubicBezTo>
                <a:cubicBezTo>
                  <a:pt x="179246" y="327386"/>
                  <a:pt x="136411" y="284550"/>
                  <a:pt x="136411" y="231898"/>
                </a:cubicBezTo>
                <a:cubicBezTo>
                  <a:pt x="136411" y="179246"/>
                  <a:pt x="179246" y="136411"/>
                  <a:pt x="231898" y="136411"/>
                </a:cubicBezTo>
                <a:cubicBezTo>
                  <a:pt x="239507" y="136411"/>
                  <a:pt x="247120" y="137376"/>
                  <a:pt x="254633" y="139251"/>
                </a:cubicBezTo>
                <a:close/>
                <a:moveTo>
                  <a:pt x="209163" y="436514"/>
                </a:moveTo>
                <a:lnTo>
                  <a:pt x="209163" y="419315"/>
                </a:lnTo>
                <a:cubicBezTo>
                  <a:pt x="209163" y="412779"/>
                  <a:pt x="204525" y="407160"/>
                  <a:pt x="198106" y="405921"/>
                </a:cubicBezTo>
                <a:cubicBezTo>
                  <a:pt x="174459" y="401357"/>
                  <a:pt x="152447" y="392265"/>
                  <a:pt x="132685" y="378898"/>
                </a:cubicBezTo>
                <a:cubicBezTo>
                  <a:pt x="127270" y="375237"/>
                  <a:pt x="120020" y="375929"/>
                  <a:pt x="115397" y="380551"/>
                </a:cubicBezTo>
                <a:lnTo>
                  <a:pt x="103289" y="392658"/>
                </a:lnTo>
                <a:lnTo>
                  <a:pt x="71137" y="360507"/>
                </a:lnTo>
                <a:lnTo>
                  <a:pt x="83245" y="348399"/>
                </a:lnTo>
                <a:cubicBezTo>
                  <a:pt x="87868" y="343778"/>
                  <a:pt x="88561" y="336526"/>
                  <a:pt x="84898" y="331111"/>
                </a:cubicBezTo>
                <a:cubicBezTo>
                  <a:pt x="71532" y="311348"/>
                  <a:pt x="62440" y="289336"/>
                  <a:pt x="57874" y="265689"/>
                </a:cubicBezTo>
                <a:cubicBezTo>
                  <a:pt x="56635" y="259271"/>
                  <a:pt x="51018" y="254633"/>
                  <a:pt x="44481" y="254633"/>
                </a:cubicBezTo>
                <a:lnTo>
                  <a:pt x="27282" y="254633"/>
                </a:lnTo>
                <a:lnTo>
                  <a:pt x="27282" y="209163"/>
                </a:lnTo>
                <a:lnTo>
                  <a:pt x="44481" y="209163"/>
                </a:lnTo>
                <a:cubicBezTo>
                  <a:pt x="51018" y="209163"/>
                  <a:pt x="56636" y="204525"/>
                  <a:pt x="57874" y="198107"/>
                </a:cubicBezTo>
                <a:cubicBezTo>
                  <a:pt x="62440" y="174457"/>
                  <a:pt x="71532" y="152446"/>
                  <a:pt x="84897" y="132685"/>
                </a:cubicBezTo>
                <a:cubicBezTo>
                  <a:pt x="88560" y="127271"/>
                  <a:pt x="87867" y="120020"/>
                  <a:pt x="83244" y="115397"/>
                </a:cubicBezTo>
                <a:lnTo>
                  <a:pt x="71136" y="103289"/>
                </a:lnTo>
                <a:lnTo>
                  <a:pt x="103288" y="71137"/>
                </a:lnTo>
                <a:lnTo>
                  <a:pt x="115396" y="83245"/>
                </a:lnTo>
                <a:cubicBezTo>
                  <a:pt x="120018" y="87868"/>
                  <a:pt x="127269" y="88561"/>
                  <a:pt x="132684" y="84898"/>
                </a:cubicBezTo>
                <a:cubicBezTo>
                  <a:pt x="152448" y="71531"/>
                  <a:pt x="174459" y="62440"/>
                  <a:pt x="198106" y="57875"/>
                </a:cubicBezTo>
                <a:cubicBezTo>
                  <a:pt x="204525" y="56636"/>
                  <a:pt x="209163" y="51018"/>
                  <a:pt x="209163" y="44481"/>
                </a:cubicBezTo>
                <a:lnTo>
                  <a:pt x="209163" y="27282"/>
                </a:lnTo>
                <a:lnTo>
                  <a:pt x="254633" y="27282"/>
                </a:lnTo>
                <a:lnTo>
                  <a:pt x="254633" y="111307"/>
                </a:lnTo>
                <a:cubicBezTo>
                  <a:pt x="247108" y="109861"/>
                  <a:pt x="239509" y="109129"/>
                  <a:pt x="231898" y="109129"/>
                </a:cubicBezTo>
                <a:cubicBezTo>
                  <a:pt x="164203" y="109129"/>
                  <a:pt x="109129" y="164203"/>
                  <a:pt x="109129" y="231898"/>
                </a:cubicBezTo>
                <a:cubicBezTo>
                  <a:pt x="109129" y="299593"/>
                  <a:pt x="164203" y="354668"/>
                  <a:pt x="231898" y="354668"/>
                </a:cubicBezTo>
                <a:cubicBezTo>
                  <a:pt x="239509" y="354668"/>
                  <a:pt x="247108" y="353936"/>
                  <a:pt x="254633" y="352489"/>
                </a:cubicBezTo>
                <a:lnTo>
                  <a:pt x="254633" y="436514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74B7679-7A03-4F8E-BAB8-B381092E2243}"/>
              </a:ext>
            </a:extLst>
          </p:cNvPr>
          <p:cNvGrpSpPr/>
          <p:nvPr/>
        </p:nvGrpSpPr>
        <p:grpSpPr>
          <a:xfrm>
            <a:off x="1345119" y="3949378"/>
            <a:ext cx="432236" cy="465485"/>
            <a:chOff x="1345119" y="3815221"/>
            <a:chExt cx="432236" cy="465485"/>
          </a:xfrm>
        </p:grpSpPr>
        <p:sp>
          <p:nvSpPr>
            <p:cNvPr id="64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345119" y="4114461"/>
              <a:ext cx="432236" cy="166245"/>
            </a:xfrm>
            <a:custGeom>
              <a:avLst/>
              <a:gdLst>
                <a:gd name="connsiteX0" fmla="*/ 415612 w 432236"/>
                <a:gd name="connsiteY0" fmla="*/ 0 h 166245"/>
                <a:gd name="connsiteX1" fmla="*/ 398987 w 432236"/>
                <a:gd name="connsiteY1" fmla="*/ 16625 h 166245"/>
                <a:gd name="connsiteX2" fmla="*/ 398987 w 432236"/>
                <a:gd name="connsiteY2" fmla="*/ 116372 h 166245"/>
                <a:gd name="connsiteX3" fmla="*/ 382362 w 432236"/>
                <a:gd name="connsiteY3" fmla="*/ 132996 h 166245"/>
                <a:gd name="connsiteX4" fmla="*/ 49874 w 432236"/>
                <a:gd name="connsiteY4" fmla="*/ 132996 h 166245"/>
                <a:gd name="connsiteX5" fmla="*/ 33250 w 432236"/>
                <a:gd name="connsiteY5" fmla="*/ 116372 h 166245"/>
                <a:gd name="connsiteX6" fmla="*/ 33250 w 432236"/>
                <a:gd name="connsiteY6" fmla="*/ 16625 h 166245"/>
                <a:gd name="connsiteX7" fmla="*/ 16625 w 432236"/>
                <a:gd name="connsiteY7" fmla="*/ 0 h 166245"/>
                <a:gd name="connsiteX8" fmla="*/ 0 w 432236"/>
                <a:gd name="connsiteY8" fmla="*/ 16625 h 166245"/>
                <a:gd name="connsiteX9" fmla="*/ 0 w 432236"/>
                <a:gd name="connsiteY9" fmla="*/ 116372 h 166245"/>
                <a:gd name="connsiteX10" fmla="*/ 49873 w 432236"/>
                <a:gd name="connsiteY10" fmla="*/ 166245 h 166245"/>
                <a:gd name="connsiteX11" fmla="*/ 382363 w 432236"/>
                <a:gd name="connsiteY11" fmla="*/ 166245 h 166245"/>
                <a:gd name="connsiteX12" fmla="*/ 432237 w 432236"/>
                <a:gd name="connsiteY12" fmla="*/ 116372 h 166245"/>
                <a:gd name="connsiteX13" fmla="*/ 432237 w 432236"/>
                <a:gd name="connsiteY13" fmla="*/ 16625 h 166245"/>
                <a:gd name="connsiteX14" fmla="*/ 415612 w 432236"/>
                <a:gd name="connsiteY14" fmla="*/ 0 h 16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236" h="166245">
                  <a:moveTo>
                    <a:pt x="415612" y="0"/>
                  </a:moveTo>
                  <a:cubicBezTo>
                    <a:pt x="406430" y="0"/>
                    <a:pt x="398987" y="7443"/>
                    <a:pt x="398987" y="16625"/>
                  </a:cubicBezTo>
                  <a:lnTo>
                    <a:pt x="398987" y="116372"/>
                  </a:lnTo>
                  <a:cubicBezTo>
                    <a:pt x="398987" y="125553"/>
                    <a:pt x="391544" y="132996"/>
                    <a:pt x="382362" y="132996"/>
                  </a:cubicBezTo>
                  <a:lnTo>
                    <a:pt x="49874" y="132996"/>
                  </a:lnTo>
                  <a:cubicBezTo>
                    <a:pt x="40693" y="132996"/>
                    <a:pt x="33250" y="125553"/>
                    <a:pt x="33250" y="116372"/>
                  </a:cubicBezTo>
                  <a:lnTo>
                    <a:pt x="33250" y="16625"/>
                  </a:lnTo>
                  <a:cubicBezTo>
                    <a:pt x="33250" y="7443"/>
                    <a:pt x="25807" y="0"/>
                    <a:pt x="16625" y="0"/>
                  </a:cubicBezTo>
                  <a:cubicBezTo>
                    <a:pt x="7443" y="0"/>
                    <a:pt x="0" y="7443"/>
                    <a:pt x="0" y="16625"/>
                  </a:cubicBezTo>
                  <a:lnTo>
                    <a:pt x="0" y="116372"/>
                  </a:lnTo>
                  <a:cubicBezTo>
                    <a:pt x="0" y="143916"/>
                    <a:pt x="22329" y="166245"/>
                    <a:pt x="49873" y="166245"/>
                  </a:cubicBezTo>
                  <a:lnTo>
                    <a:pt x="382363" y="166245"/>
                  </a:lnTo>
                  <a:cubicBezTo>
                    <a:pt x="409908" y="166245"/>
                    <a:pt x="432237" y="143916"/>
                    <a:pt x="432237" y="116372"/>
                  </a:cubicBezTo>
                  <a:lnTo>
                    <a:pt x="432237" y="16625"/>
                  </a:lnTo>
                  <a:cubicBezTo>
                    <a:pt x="432237" y="7443"/>
                    <a:pt x="424794" y="0"/>
                    <a:pt x="415612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  <p:sp>
          <p:nvSpPr>
            <p:cNvPr id="65" name="Graphic 57">
              <a:extLst>
                <a:ext uri="{FF2B5EF4-FFF2-40B4-BE49-F238E27FC236}">
                  <a16:creationId xmlns:a16="http://schemas.microsoft.com/office/drawing/2014/main" id="{086BA591-7160-41C9-96D8-1B06809DA4DE}"/>
                </a:ext>
              </a:extLst>
            </p:cNvPr>
            <p:cNvSpPr/>
            <p:nvPr/>
          </p:nvSpPr>
          <p:spPr>
            <a:xfrm>
              <a:off x="1461695" y="3815221"/>
              <a:ext cx="199119" cy="398999"/>
            </a:xfrm>
            <a:custGeom>
              <a:avLst/>
              <a:gdLst>
                <a:gd name="connsiteX0" fmla="*/ 194044 w 199119"/>
                <a:gd name="connsiteY0" fmla="*/ 287487 h 398999"/>
                <a:gd name="connsiteX1" fmla="*/ 170946 w 199119"/>
                <a:gd name="connsiteY1" fmla="*/ 287487 h 398999"/>
                <a:gd name="connsiteX2" fmla="*/ 116168 w 199119"/>
                <a:gd name="connsiteY2" fmla="*/ 342231 h 398999"/>
                <a:gd name="connsiteX3" fmla="*/ 116168 w 199119"/>
                <a:gd name="connsiteY3" fmla="*/ 16625 h 398999"/>
                <a:gd name="connsiteX4" fmla="*/ 99543 w 199119"/>
                <a:gd name="connsiteY4" fmla="*/ 0 h 398999"/>
                <a:gd name="connsiteX5" fmla="*/ 82918 w 199119"/>
                <a:gd name="connsiteY5" fmla="*/ 16625 h 398999"/>
                <a:gd name="connsiteX6" fmla="*/ 82918 w 199119"/>
                <a:gd name="connsiteY6" fmla="*/ 342232 h 398999"/>
                <a:gd name="connsiteX7" fmla="*/ 28174 w 199119"/>
                <a:gd name="connsiteY7" fmla="*/ 287487 h 398999"/>
                <a:gd name="connsiteX8" fmla="*/ 4667 w 199119"/>
                <a:gd name="connsiteY8" fmla="*/ 287895 h 398999"/>
                <a:gd name="connsiteX9" fmla="*/ 4667 w 199119"/>
                <a:gd name="connsiteY9" fmla="*/ 310994 h 398999"/>
                <a:gd name="connsiteX10" fmla="*/ 87789 w 199119"/>
                <a:gd name="connsiteY10" fmla="*/ 394116 h 398999"/>
                <a:gd name="connsiteX11" fmla="*/ 111300 w 199119"/>
                <a:gd name="connsiteY11" fmla="*/ 394146 h 398999"/>
                <a:gd name="connsiteX12" fmla="*/ 111330 w 199119"/>
                <a:gd name="connsiteY12" fmla="*/ 394116 h 398999"/>
                <a:gd name="connsiteX13" fmla="*/ 194452 w 199119"/>
                <a:gd name="connsiteY13" fmla="*/ 310994 h 398999"/>
                <a:gd name="connsiteX14" fmla="*/ 194044 w 199119"/>
                <a:gd name="connsiteY14" fmla="*/ 287487 h 39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119" h="398999">
                  <a:moveTo>
                    <a:pt x="194044" y="287487"/>
                  </a:moveTo>
                  <a:cubicBezTo>
                    <a:pt x="187601" y="281266"/>
                    <a:pt x="177388" y="281266"/>
                    <a:pt x="170946" y="287487"/>
                  </a:cubicBezTo>
                  <a:lnTo>
                    <a:pt x="116168" y="342231"/>
                  </a:lnTo>
                  <a:lnTo>
                    <a:pt x="116168" y="16625"/>
                  </a:lnTo>
                  <a:cubicBezTo>
                    <a:pt x="116168" y="7443"/>
                    <a:pt x="108725" y="0"/>
                    <a:pt x="99543" y="0"/>
                  </a:cubicBezTo>
                  <a:cubicBezTo>
                    <a:pt x="90361" y="0"/>
                    <a:pt x="82918" y="7443"/>
                    <a:pt x="82918" y="16625"/>
                  </a:cubicBezTo>
                  <a:lnTo>
                    <a:pt x="82918" y="342232"/>
                  </a:lnTo>
                  <a:lnTo>
                    <a:pt x="28174" y="287487"/>
                  </a:lnTo>
                  <a:cubicBezTo>
                    <a:pt x="21569" y="281109"/>
                    <a:pt x="11045" y="281292"/>
                    <a:pt x="4667" y="287895"/>
                  </a:cubicBezTo>
                  <a:cubicBezTo>
                    <a:pt x="-1556" y="294338"/>
                    <a:pt x="-1556" y="304551"/>
                    <a:pt x="4667" y="310994"/>
                  </a:cubicBezTo>
                  <a:lnTo>
                    <a:pt x="87789" y="394116"/>
                  </a:lnTo>
                  <a:cubicBezTo>
                    <a:pt x="94273" y="400616"/>
                    <a:pt x="104799" y="400630"/>
                    <a:pt x="111300" y="394146"/>
                  </a:cubicBezTo>
                  <a:cubicBezTo>
                    <a:pt x="111309" y="394136"/>
                    <a:pt x="111319" y="394127"/>
                    <a:pt x="111330" y="394116"/>
                  </a:cubicBezTo>
                  <a:lnTo>
                    <a:pt x="194452" y="310994"/>
                  </a:lnTo>
                  <a:cubicBezTo>
                    <a:pt x="200831" y="304389"/>
                    <a:pt x="200648" y="293865"/>
                    <a:pt x="194044" y="28748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PT"/>
            </a:p>
          </p:txBody>
        </p:sp>
      </p:grpSp>
      <p:sp>
        <p:nvSpPr>
          <p:cNvPr id="67" name="Graphic 59">
            <a:extLst>
              <a:ext uri="{FF2B5EF4-FFF2-40B4-BE49-F238E27FC236}">
                <a16:creationId xmlns:a16="http://schemas.microsoft.com/office/drawing/2014/main" id="{7642AF51-FB30-4EBA-9498-380B92CA1FB7}"/>
              </a:ext>
            </a:extLst>
          </p:cNvPr>
          <p:cNvSpPr/>
          <p:nvPr/>
        </p:nvSpPr>
        <p:spPr>
          <a:xfrm>
            <a:off x="5863194" y="3958081"/>
            <a:ext cx="465615" cy="448207"/>
          </a:xfrm>
          <a:custGeom>
            <a:avLst/>
            <a:gdLst>
              <a:gd name="connsiteX0" fmla="*/ 465615 w 465615"/>
              <a:gd name="connsiteY0" fmla="*/ 171194 h 448207"/>
              <a:gd name="connsiteX1" fmla="*/ 296527 w 465615"/>
              <a:gd name="connsiteY1" fmla="*/ 160073 h 448207"/>
              <a:gd name="connsiteX2" fmla="*/ 232808 w 465615"/>
              <a:gd name="connsiteY2" fmla="*/ 0 h 448207"/>
              <a:gd name="connsiteX3" fmla="*/ 169088 w 465615"/>
              <a:gd name="connsiteY3" fmla="*/ 160074 h 448207"/>
              <a:gd name="connsiteX4" fmla="*/ 0 w 465615"/>
              <a:gd name="connsiteY4" fmla="*/ 171194 h 448207"/>
              <a:gd name="connsiteX5" fmla="*/ 129734 w 465615"/>
              <a:gd name="connsiteY5" fmla="*/ 281169 h 448207"/>
              <a:gd name="connsiteX6" fmla="*/ 87172 w 465615"/>
              <a:gd name="connsiteY6" fmla="*/ 448207 h 448207"/>
              <a:gd name="connsiteX7" fmla="*/ 232808 w 465615"/>
              <a:gd name="connsiteY7" fmla="*/ 356162 h 448207"/>
              <a:gd name="connsiteX8" fmla="*/ 378443 w 465615"/>
              <a:gd name="connsiteY8" fmla="*/ 448207 h 448207"/>
              <a:gd name="connsiteX9" fmla="*/ 335883 w 465615"/>
              <a:gd name="connsiteY9" fmla="*/ 281176 h 448207"/>
              <a:gd name="connsiteX10" fmla="*/ 465615 w 465615"/>
              <a:gd name="connsiteY10" fmla="*/ 171194 h 448207"/>
              <a:gd name="connsiteX11" fmla="*/ 232808 w 465615"/>
              <a:gd name="connsiteY11" fmla="*/ 323887 h 448207"/>
              <a:gd name="connsiteX12" fmla="*/ 130532 w 465615"/>
              <a:gd name="connsiteY12" fmla="*/ 388528 h 448207"/>
              <a:gd name="connsiteX13" fmla="*/ 160385 w 465615"/>
              <a:gd name="connsiteY13" fmla="*/ 271368 h 448207"/>
              <a:gd name="connsiteX14" fmla="*/ 68959 w 465615"/>
              <a:gd name="connsiteY14" fmla="*/ 193991 h 448207"/>
              <a:gd name="connsiteX15" fmla="*/ 188065 w 465615"/>
              <a:gd name="connsiteY15" fmla="*/ 186168 h 448207"/>
              <a:gd name="connsiteX16" fmla="*/ 232808 w 465615"/>
              <a:gd name="connsiteY16" fmla="*/ 73767 h 448207"/>
              <a:gd name="connsiteX17" fmla="*/ 277550 w 465615"/>
              <a:gd name="connsiteY17" fmla="*/ 186169 h 448207"/>
              <a:gd name="connsiteX18" fmla="*/ 396795 w 465615"/>
              <a:gd name="connsiteY18" fmla="*/ 193991 h 448207"/>
              <a:gd name="connsiteX19" fmla="*/ 305228 w 465615"/>
              <a:gd name="connsiteY19" fmla="*/ 271361 h 448207"/>
              <a:gd name="connsiteX20" fmla="*/ 335083 w 465615"/>
              <a:gd name="connsiteY20" fmla="*/ 388528 h 448207"/>
              <a:gd name="connsiteX21" fmla="*/ 232808 w 465615"/>
              <a:gd name="connsiteY21" fmla="*/ 323887 h 44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5615" h="448207">
                <a:moveTo>
                  <a:pt x="465615" y="171194"/>
                </a:moveTo>
                <a:lnTo>
                  <a:pt x="296527" y="160073"/>
                </a:lnTo>
                <a:lnTo>
                  <a:pt x="232808" y="0"/>
                </a:lnTo>
                <a:lnTo>
                  <a:pt x="169088" y="160074"/>
                </a:lnTo>
                <a:lnTo>
                  <a:pt x="0" y="171194"/>
                </a:lnTo>
                <a:lnTo>
                  <a:pt x="129734" y="281169"/>
                </a:lnTo>
                <a:lnTo>
                  <a:pt x="87172" y="448207"/>
                </a:lnTo>
                <a:lnTo>
                  <a:pt x="232808" y="356162"/>
                </a:lnTo>
                <a:lnTo>
                  <a:pt x="378443" y="448207"/>
                </a:lnTo>
                <a:lnTo>
                  <a:pt x="335883" y="281176"/>
                </a:lnTo>
                <a:lnTo>
                  <a:pt x="465615" y="171194"/>
                </a:lnTo>
                <a:close/>
                <a:moveTo>
                  <a:pt x="232808" y="323887"/>
                </a:moveTo>
                <a:lnTo>
                  <a:pt x="130532" y="388528"/>
                </a:lnTo>
                <a:lnTo>
                  <a:pt x="160385" y="271368"/>
                </a:lnTo>
                <a:lnTo>
                  <a:pt x="68959" y="193991"/>
                </a:lnTo>
                <a:lnTo>
                  <a:pt x="188065" y="186168"/>
                </a:lnTo>
                <a:lnTo>
                  <a:pt x="232808" y="73767"/>
                </a:lnTo>
                <a:lnTo>
                  <a:pt x="277550" y="186169"/>
                </a:lnTo>
                <a:lnTo>
                  <a:pt x="396795" y="193991"/>
                </a:lnTo>
                <a:lnTo>
                  <a:pt x="305228" y="271361"/>
                </a:lnTo>
                <a:lnTo>
                  <a:pt x="335083" y="388528"/>
                </a:lnTo>
                <a:lnTo>
                  <a:pt x="232808" y="32388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PT"/>
          </a:p>
        </p:txBody>
      </p:sp>
      <p:sp>
        <p:nvSpPr>
          <p:cNvPr id="68" name="Graphic 61">
            <a:extLst>
              <a:ext uri="{FF2B5EF4-FFF2-40B4-BE49-F238E27FC236}">
                <a16:creationId xmlns:a16="http://schemas.microsoft.com/office/drawing/2014/main" id="{EEA8E0F3-2103-4581-8AE7-C6530DAEEC62}"/>
              </a:ext>
            </a:extLst>
          </p:cNvPr>
          <p:cNvSpPr/>
          <p:nvPr/>
        </p:nvSpPr>
        <p:spPr>
          <a:xfrm>
            <a:off x="10397887" y="3956937"/>
            <a:ext cx="465541" cy="450329"/>
          </a:xfrm>
          <a:custGeom>
            <a:avLst/>
            <a:gdLst>
              <a:gd name="connsiteX0" fmla="*/ 464618 w 465541"/>
              <a:gd name="connsiteY0" fmla="*/ 345744 h 450329"/>
              <a:gd name="connsiteX1" fmla="*/ 444157 w 465541"/>
              <a:gd name="connsiteY1" fmla="*/ 311823 h 450329"/>
              <a:gd name="connsiteX2" fmla="*/ 386864 w 465541"/>
              <a:gd name="connsiteY2" fmla="*/ 288088 h 450329"/>
              <a:gd name="connsiteX3" fmla="*/ 354853 w 465541"/>
              <a:gd name="connsiteY3" fmla="*/ 294636 h 450329"/>
              <a:gd name="connsiteX4" fmla="*/ 275098 w 465541"/>
              <a:gd name="connsiteY4" fmla="*/ 214881 h 450329"/>
              <a:gd name="connsiteX5" fmla="*/ 381044 w 465541"/>
              <a:gd name="connsiteY5" fmla="*/ 109845 h 450329"/>
              <a:gd name="connsiteX6" fmla="*/ 406144 w 465541"/>
              <a:gd name="connsiteY6" fmla="*/ 109117 h 450329"/>
              <a:gd name="connsiteX7" fmla="*/ 413510 w 465541"/>
              <a:gd name="connsiteY7" fmla="*/ 104752 h 450329"/>
              <a:gd name="connsiteX8" fmla="*/ 449340 w 465541"/>
              <a:gd name="connsiteY8" fmla="*/ 44458 h 450329"/>
              <a:gd name="connsiteX9" fmla="*/ 447976 w 465541"/>
              <a:gd name="connsiteY9" fmla="*/ 33637 h 450329"/>
              <a:gd name="connsiteX10" fmla="*/ 416965 w 465541"/>
              <a:gd name="connsiteY10" fmla="*/ 2626 h 450329"/>
              <a:gd name="connsiteX11" fmla="*/ 406144 w 465541"/>
              <a:gd name="connsiteY11" fmla="*/ 1262 h 450329"/>
              <a:gd name="connsiteX12" fmla="*/ 345850 w 465541"/>
              <a:gd name="connsiteY12" fmla="*/ 37092 h 450329"/>
              <a:gd name="connsiteX13" fmla="*/ 341485 w 465541"/>
              <a:gd name="connsiteY13" fmla="*/ 44458 h 450329"/>
              <a:gd name="connsiteX14" fmla="*/ 340757 w 465541"/>
              <a:gd name="connsiteY14" fmla="*/ 69467 h 450329"/>
              <a:gd name="connsiteX15" fmla="*/ 235267 w 465541"/>
              <a:gd name="connsiteY15" fmla="*/ 174958 h 450329"/>
              <a:gd name="connsiteX16" fmla="*/ 162787 w 465541"/>
              <a:gd name="connsiteY16" fmla="*/ 102478 h 450329"/>
              <a:gd name="connsiteX17" fmla="*/ 96673 w 465541"/>
              <a:gd name="connsiteY17" fmla="*/ 8810 h 450329"/>
              <a:gd name="connsiteX18" fmla="*/ 37926 w 465541"/>
              <a:gd name="connsiteY18" fmla="*/ 21269 h 450329"/>
              <a:gd name="connsiteX19" fmla="*/ 35561 w 465541"/>
              <a:gd name="connsiteY19" fmla="*/ 33546 h 450329"/>
              <a:gd name="connsiteX20" fmla="*/ 38562 w 465541"/>
              <a:gd name="connsiteY20" fmla="*/ 36274 h 450329"/>
              <a:gd name="connsiteX21" fmla="*/ 78758 w 465541"/>
              <a:gd name="connsiteY21" fmla="*/ 58645 h 450329"/>
              <a:gd name="connsiteX22" fmla="*/ 82214 w 465541"/>
              <a:gd name="connsiteY22" fmla="*/ 91475 h 450329"/>
              <a:gd name="connsiteX23" fmla="*/ 52385 w 465541"/>
              <a:gd name="connsiteY23" fmla="*/ 105843 h 450329"/>
              <a:gd name="connsiteX24" fmla="*/ 15100 w 465541"/>
              <a:gd name="connsiteY24" fmla="*/ 85654 h 450329"/>
              <a:gd name="connsiteX25" fmla="*/ 3096 w 465541"/>
              <a:gd name="connsiteY25" fmla="*/ 89110 h 450329"/>
              <a:gd name="connsiteX26" fmla="*/ 2004 w 465541"/>
              <a:gd name="connsiteY26" fmla="*/ 93930 h 450329"/>
              <a:gd name="connsiteX27" fmla="*/ 87943 w 465541"/>
              <a:gd name="connsiteY27" fmla="*/ 169774 h 450329"/>
              <a:gd name="connsiteX28" fmla="*/ 114770 w 465541"/>
              <a:gd name="connsiteY28" fmla="*/ 163409 h 450329"/>
              <a:gd name="connsiteX29" fmla="*/ 180702 w 465541"/>
              <a:gd name="connsiteY29" fmla="*/ 229340 h 450329"/>
              <a:gd name="connsiteX30" fmla="*/ 152147 w 465541"/>
              <a:gd name="connsiteY30" fmla="*/ 257987 h 450329"/>
              <a:gd name="connsiteX31" fmla="*/ 145690 w 465541"/>
              <a:gd name="connsiteY31" fmla="*/ 251621 h 450329"/>
              <a:gd name="connsiteX32" fmla="*/ 120136 w 465541"/>
              <a:gd name="connsiteY32" fmla="*/ 251621 h 450329"/>
              <a:gd name="connsiteX33" fmla="*/ 111315 w 465541"/>
              <a:gd name="connsiteY33" fmla="*/ 260442 h 450329"/>
              <a:gd name="connsiteX34" fmla="*/ 110314 w 465541"/>
              <a:gd name="connsiteY34" fmla="*/ 284814 h 450329"/>
              <a:gd name="connsiteX35" fmla="*/ 5460 w 465541"/>
              <a:gd name="connsiteY35" fmla="*/ 389395 h 450329"/>
              <a:gd name="connsiteX36" fmla="*/ 4914 w 465541"/>
              <a:gd name="connsiteY36" fmla="*/ 414404 h 450329"/>
              <a:gd name="connsiteX37" fmla="*/ 5460 w 465541"/>
              <a:gd name="connsiteY37" fmla="*/ 414950 h 450329"/>
              <a:gd name="connsiteX38" fmla="*/ 35379 w 465541"/>
              <a:gd name="connsiteY38" fmla="*/ 444869 h 450329"/>
              <a:gd name="connsiteX39" fmla="*/ 60388 w 465541"/>
              <a:gd name="connsiteY39" fmla="*/ 445415 h 450329"/>
              <a:gd name="connsiteX40" fmla="*/ 60934 w 465541"/>
              <a:gd name="connsiteY40" fmla="*/ 444869 h 450329"/>
              <a:gd name="connsiteX41" fmla="*/ 165788 w 465541"/>
              <a:gd name="connsiteY41" fmla="*/ 340106 h 450329"/>
              <a:gd name="connsiteX42" fmla="*/ 190160 w 465541"/>
              <a:gd name="connsiteY42" fmla="*/ 339105 h 450329"/>
              <a:gd name="connsiteX43" fmla="*/ 198981 w 465541"/>
              <a:gd name="connsiteY43" fmla="*/ 330284 h 450329"/>
              <a:gd name="connsiteX44" fmla="*/ 199527 w 465541"/>
              <a:gd name="connsiteY44" fmla="*/ 305276 h 450329"/>
              <a:gd name="connsiteX45" fmla="*/ 198981 w 465541"/>
              <a:gd name="connsiteY45" fmla="*/ 304730 h 450329"/>
              <a:gd name="connsiteX46" fmla="*/ 192524 w 465541"/>
              <a:gd name="connsiteY46" fmla="*/ 298273 h 450329"/>
              <a:gd name="connsiteX47" fmla="*/ 220898 w 465541"/>
              <a:gd name="connsiteY47" fmla="*/ 269354 h 450329"/>
              <a:gd name="connsiteX48" fmla="*/ 306837 w 465541"/>
              <a:gd name="connsiteY48" fmla="*/ 355293 h 450329"/>
              <a:gd name="connsiteX49" fmla="*/ 373314 w 465541"/>
              <a:gd name="connsiteY49" fmla="*/ 448689 h 450329"/>
              <a:gd name="connsiteX50" fmla="*/ 444611 w 465541"/>
              <a:gd name="connsiteY50" fmla="*/ 425499 h 450329"/>
              <a:gd name="connsiteX51" fmla="*/ 443884 w 465541"/>
              <a:gd name="connsiteY51" fmla="*/ 412949 h 450329"/>
              <a:gd name="connsiteX52" fmla="*/ 440610 w 465541"/>
              <a:gd name="connsiteY52" fmla="*/ 411130 h 450329"/>
              <a:gd name="connsiteX53" fmla="*/ 390775 w 465541"/>
              <a:gd name="connsiteY53" fmla="*/ 397762 h 450329"/>
              <a:gd name="connsiteX54" fmla="*/ 380316 w 465541"/>
              <a:gd name="connsiteY54" fmla="*/ 387577 h 450329"/>
              <a:gd name="connsiteX55" fmla="*/ 379407 w 465541"/>
              <a:gd name="connsiteY55" fmla="*/ 366660 h 450329"/>
              <a:gd name="connsiteX56" fmla="*/ 404870 w 465541"/>
              <a:gd name="connsiteY56" fmla="*/ 345471 h 450329"/>
              <a:gd name="connsiteX57" fmla="*/ 454160 w 465541"/>
              <a:gd name="connsiteY57" fmla="*/ 358749 h 450329"/>
              <a:gd name="connsiteX58" fmla="*/ 456525 w 465541"/>
              <a:gd name="connsiteY58" fmla="*/ 358749 h 450329"/>
              <a:gd name="connsiteX59" fmla="*/ 465528 w 465541"/>
              <a:gd name="connsiteY59" fmla="*/ 350018 h 450329"/>
              <a:gd name="connsiteX60" fmla="*/ 464618 w 465541"/>
              <a:gd name="connsiteY60" fmla="*/ 345744 h 450329"/>
              <a:gd name="connsiteX61" fmla="*/ 355581 w 465541"/>
              <a:gd name="connsiteY61" fmla="*/ 79380 h 450329"/>
              <a:gd name="connsiteX62" fmla="*/ 358127 w 465541"/>
              <a:gd name="connsiteY62" fmla="*/ 73377 h 450329"/>
              <a:gd name="connsiteX63" fmla="*/ 358855 w 465541"/>
              <a:gd name="connsiteY63" fmla="*/ 49733 h 450329"/>
              <a:gd name="connsiteX64" fmla="*/ 409054 w 465541"/>
              <a:gd name="connsiteY64" fmla="*/ 19905 h 450329"/>
              <a:gd name="connsiteX65" fmla="*/ 430334 w 465541"/>
              <a:gd name="connsiteY65" fmla="*/ 41185 h 450329"/>
              <a:gd name="connsiteX66" fmla="*/ 401142 w 465541"/>
              <a:gd name="connsiteY66" fmla="*/ 91293 h 450329"/>
              <a:gd name="connsiteX67" fmla="*/ 377043 w 465541"/>
              <a:gd name="connsiteY67" fmla="*/ 92202 h 450329"/>
              <a:gd name="connsiteX68" fmla="*/ 371041 w 465541"/>
              <a:gd name="connsiteY68" fmla="*/ 94748 h 450329"/>
              <a:gd name="connsiteX69" fmla="*/ 262912 w 465541"/>
              <a:gd name="connsiteY69" fmla="*/ 202695 h 450329"/>
              <a:gd name="connsiteX70" fmla="*/ 247634 w 465541"/>
              <a:gd name="connsiteY70" fmla="*/ 187417 h 450329"/>
              <a:gd name="connsiteX71" fmla="*/ 355581 w 465541"/>
              <a:gd name="connsiteY71" fmla="*/ 79380 h 450329"/>
              <a:gd name="connsiteX72" fmla="*/ 48384 w 465541"/>
              <a:gd name="connsiteY72" fmla="*/ 432319 h 450329"/>
              <a:gd name="connsiteX73" fmla="*/ 18010 w 465541"/>
              <a:gd name="connsiteY73" fmla="*/ 402127 h 450329"/>
              <a:gd name="connsiteX74" fmla="*/ 123319 w 465541"/>
              <a:gd name="connsiteY74" fmla="*/ 297091 h 450329"/>
              <a:gd name="connsiteX75" fmla="*/ 138597 w 465541"/>
              <a:gd name="connsiteY75" fmla="*/ 312369 h 450329"/>
              <a:gd name="connsiteX76" fmla="*/ 153147 w 465541"/>
              <a:gd name="connsiteY76" fmla="*/ 327465 h 450329"/>
              <a:gd name="connsiteX77" fmla="*/ 48384 w 465541"/>
              <a:gd name="connsiteY77" fmla="*/ 432319 h 450329"/>
              <a:gd name="connsiteX78" fmla="*/ 177974 w 465541"/>
              <a:gd name="connsiteY78" fmla="*/ 326101 h 450329"/>
              <a:gd name="connsiteX79" fmla="*/ 166243 w 465541"/>
              <a:gd name="connsiteY79" fmla="*/ 314279 h 450329"/>
              <a:gd name="connsiteX80" fmla="*/ 161696 w 465541"/>
              <a:gd name="connsiteY80" fmla="*/ 309732 h 450329"/>
              <a:gd name="connsiteX81" fmla="*/ 124592 w 465541"/>
              <a:gd name="connsiteY81" fmla="*/ 272264 h 450329"/>
              <a:gd name="connsiteX82" fmla="*/ 133413 w 465541"/>
              <a:gd name="connsiteY82" fmla="*/ 263443 h 450329"/>
              <a:gd name="connsiteX83" fmla="*/ 186522 w 465541"/>
              <a:gd name="connsiteY83" fmla="*/ 317280 h 450329"/>
              <a:gd name="connsiteX84" fmla="*/ 177974 w 465541"/>
              <a:gd name="connsiteY84" fmla="*/ 326101 h 450329"/>
              <a:gd name="connsiteX85" fmla="*/ 179702 w 465541"/>
              <a:gd name="connsiteY85" fmla="*/ 285632 h 450329"/>
              <a:gd name="connsiteX86" fmla="*/ 164424 w 465541"/>
              <a:gd name="connsiteY86" fmla="*/ 270354 h 450329"/>
              <a:gd name="connsiteX87" fmla="*/ 192979 w 465541"/>
              <a:gd name="connsiteY87" fmla="*/ 241799 h 450329"/>
              <a:gd name="connsiteX88" fmla="*/ 208257 w 465541"/>
              <a:gd name="connsiteY88" fmla="*/ 257077 h 450329"/>
              <a:gd name="connsiteX89" fmla="*/ 179702 w 465541"/>
              <a:gd name="connsiteY89" fmla="*/ 285632 h 450329"/>
              <a:gd name="connsiteX90" fmla="*/ 409236 w 465541"/>
              <a:gd name="connsiteY90" fmla="*/ 328284 h 450329"/>
              <a:gd name="connsiteX91" fmla="*/ 401142 w 465541"/>
              <a:gd name="connsiteY91" fmla="*/ 327192 h 450329"/>
              <a:gd name="connsiteX92" fmla="*/ 362037 w 465541"/>
              <a:gd name="connsiteY92" fmla="*/ 361931 h 450329"/>
              <a:gd name="connsiteX93" fmla="*/ 363765 w 465541"/>
              <a:gd name="connsiteY93" fmla="*/ 394215 h 450329"/>
              <a:gd name="connsiteX94" fmla="*/ 385955 w 465541"/>
              <a:gd name="connsiteY94" fmla="*/ 414586 h 450329"/>
              <a:gd name="connsiteX95" fmla="*/ 418875 w 465541"/>
              <a:gd name="connsiteY95" fmla="*/ 423407 h 450329"/>
              <a:gd name="connsiteX96" fmla="*/ 332027 w 465541"/>
              <a:gd name="connsiteY96" fmla="*/ 401400 h 450329"/>
              <a:gd name="connsiteX97" fmla="*/ 324752 w 465541"/>
              <a:gd name="connsiteY97" fmla="*/ 354474 h 450329"/>
              <a:gd name="connsiteX98" fmla="*/ 322387 w 465541"/>
              <a:gd name="connsiteY98" fmla="*/ 346199 h 450329"/>
              <a:gd name="connsiteX99" fmla="*/ 122955 w 465541"/>
              <a:gd name="connsiteY99" fmla="*/ 146494 h 450329"/>
              <a:gd name="connsiteX100" fmla="*/ 112497 w 465541"/>
              <a:gd name="connsiteY100" fmla="*/ 145220 h 450329"/>
              <a:gd name="connsiteX101" fmla="*/ 82850 w 465541"/>
              <a:gd name="connsiteY101" fmla="*/ 152587 h 450329"/>
              <a:gd name="connsiteX102" fmla="*/ 23375 w 465541"/>
              <a:gd name="connsiteY102" fmla="*/ 110845 h 450329"/>
              <a:gd name="connsiteX103" fmla="*/ 43564 w 465541"/>
              <a:gd name="connsiteY103" fmla="*/ 122122 h 450329"/>
              <a:gd name="connsiteX104" fmla="*/ 58933 w 465541"/>
              <a:gd name="connsiteY104" fmla="*/ 126123 h 450329"/>
              <a:gd name="connsiteX105" fmla="*/ 97492 w 465541"/>
              <a:gd name="connsiteY105" fmla="*/ 100932 h 450329"/>
              <a:gd name="connsiteX106" fmla="*/ 87125 w 465541"/>
              <a:gd name="connsiteY106" fmla="*/ 43913 h 450329"/>
              <a:gd name="connsiteX107" fmla="*/ 61297 w 465541"/>
              <a:gd name="connsiteY107" fmla="*/ 29362 h 450329"/>
              <a:gd name="connsiteX108" fmla="*/ 142234 w 465541"/>
              <a:gd name="connsiteY108" fmla="*/ 67739 h 450329"/>
              <a:gd name="connsiteX109" fmla="*/ 144326 w 465541"/>
              <a:gd name="connsiteY109" fmla="*/ 103388 h 450329"/>
              <a:gd name="connsiteX110" fmla="*/ 146691 w 465541"/>
              <a:gd name="connsiteY110" fmla="*/ 111663 h 450329"/>
              <a:gd name="connsiteX111" fmla="*/ 346759 w 465541"/>
              <a:gd name="connsiteY111" fmla="*/ 311641 h 450329"/>
              <a:gd name="connsiteX112" fmla="*/ 357127 w 465541"/>
              <a:gd name="connsiteY112" fmla="*/ 313278 h 450329"/>
              <a:gd name="connsiteX113" fmla="*/ 386773 w 465541"/>
              <a:gd name="connsiteY113" fmla="*/ 305912 h 450329"/>
              <a:gd name="connsiteX114" fmla="*/ 441337 w 465541"/>
              <a:gd name="connsiteY114" fmla="*/ 337105 h 450329"/>
              <a:gd name="connsiteX115" fmla="*/ 409236 w 465541"/>
              <a:gd name="connsiteY115" fmla="*/ 328284 h 45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465541" h="450329">
                <a:moveTo>
                  <a:pt x="464618" y="345744"/>
                </a:moveTo>
                <a:cubicBezTo>
                  <a:pt x="460708" y="332921"/>
                  <a:pt x="453705" y="321281"/>
                  <a:pt x="444157" y="311823"/>
                </a:cubicBezTo>
                <a:cubicBezTo>
                  <a:pt x="428970" y="296545"/>
                  <a:pt x="408326" y="287997"/>
                  <a:pt x="386864" y="288088"/>
                </a:cubicBezTo>
                <a:cubicBezTo>
                  <a:pt x="375860" y="288088"/>
                  <a:pt x="365038" y="290361"/>
                  <a:pt x="354853" y="294636"/>
                </a:cubicBezTo>
                <a:lnTo>
                  <a:pt x="275098" y="214881"/>
                </a:lnTo>
                <a:lnTo>
                  <a:pt x="381044" y="109845"/>
                </a:lnTo>
                <a:lnTo>
                  <a:pt x="406144" y="109117"/>
                </a:lnTo>
                <a:cubicBezTo>
                  <a:pt x="409145" y="109026"/>
                  <a:pt x="411964" y="107389"/>
                  <a:pt x="413510" y="104752"/>
                </a:cubicBezTo>
                <a:lnTo>
                  <a:pt x="449340" y="44458"/>
                </a:lnTo>
                <a:cubicBezTo>
                  <a:pt x="451432" y="41003"/>
                  <a:pt x="450886" y="36547"/>
                  <a:pt x="447976" y="33637"/>
                </a:cubicBezTo>
                <a:lnTo>
                  <a:pt x="416965" y="2626"/>
                </a:lnTo>
                <a:cubicBezTo>
                  <a:pt x="414055" y="-284"/>
                  <a:pt x="409599" y="-830"/>
                  <a:pt x="406144" y="1262"/>
                </a:cubicBezTo>
                <a:lnTo>
                  <a:pt x="345850" y="37092"/>
                </a:lnTo>
                <a:cubicBezTo>
                  <a:pt x="343213" y="38638"/>
                  <a:pt x="341576" y="41366"/>
                  <a:pt x="341485" y="44458"/>
                </a:cubicBezTo>
                <a:lnTo>
                  <a:pt x="340757" y="69467"/>
                </a:lnTo>
                <a:lnTo>
                  <a:pt x="235267" y="174958"/>
                </a:lnTo>
                <a:lnTo>
                  <a:pt x="162787" y="102478"/>
                </a:lnTo>
                <a:cubicBezTo>
                  <a:pt x="170426" y="58372"/>
                  <a:pt x="140779" y="16449"/>
                  <a:pt x="96673" y="8810"/>
                </a:cubicBezTo>
                <a:cubicBezTo>
                  <a:pt x="76212" y="5263"/>
                  <a:pt x="55204" y="9719"/>
                  <a:pt x="37926" y="21269"/>
                </a:cubicBezTo>
                <a:cubicBezTo>
                  <a:pt x="33833" y="23997"/>
                  <a:pt x="32833" y="29544"/>
                  <a:pt x="35561" y="33546"/>
                </a:cubicBezTo>
                <a:cubicBezTo>
                  <a:pt x="36289" y="34728"/>
                  <a:pt x="37380" y="35637"/>
                  <a:pt x="38562" y="36274"/>
                </a:cubicBezTo>
                <a:lnTo>
                  <a:pt x="78758" y="58645"/>
                </a:lnTo>
                <a:cubicBezTo>
                  <a:pt x="87579" y="63738"/>
                  <a:pt x="89398" y="78743"/>
                  <a:pt x="82214" y="91475"/>
                </a:cubicBezTo>
                <a:cubicBezTo>
                  <a:pt x="75029" y="104206"/>
                  <a:pt x="61297" y="110754"/>
                  <a:pt x="52385" y="105843"/>
                </a:cubicBezTo>
                <a:lnTo>
                  <a:pt x="15100" y="85654"/>
                </a:lnTo>
                <a:cubicBezTo>
                  <a:pt x="10826" y="83290"/>
                  <a:pt x="5460" y="84836"/>
                  <a:pt x="3096" y="89110"/>
                </a:cubicBezTo>
                <a:cubicBezTo>
                  <a:pt x="2277" y="90565"/>
                  <a:pt x="1913" y="92293"/>
                  <a:pt x="2004" y="93930"/>
                </a:cubicBezTo>
                <a:cubicBezTo>
                  <a:pt x="4823" y="138582"/>
                  <a:pt x="43291" y="172503"/>
                  <a:pt x="87943" y="169774"/>
                </a:cubicBezTo>
                <a:cubicBezTo>
                  <a:pt x="97128" y="169229"/>
                  <a:pt x="106222" y="167046"/>
                  <a:pt x="114770" y="163409"/>
                </a:cubicBezTo>
                <a:lnTo>
                  <a:pt x="180702" y="229340"/>
                </a:lnTo>
                <a:lnTo>
                  <a:pt x="152147" y="257987"/>
                </a:lnTo>
                <a:lnTo>
                  <a:pt x="145690" y="251621"/>
                </a:lnTo>
                <a:cubicBezTo>
                  <a:pt x="138506" y="244800"/>
                  <a:pt x="127229" y="244800"/>
                  <a:pt x="120136" y="251621"/>
                </a:cubicBezTo>
                <a:lnTo>
                  <a:pt x="111315" y="260442"/>
                </a:lnTo>
                <a:cubicBezTo>
                  <a:pt x="104585" y="266990"/>
                  <a:pt x="104130" y="277721"/>
                  <a:pt x="110314" y="284814"/>
                </a:cubicBezTo>
                <a:lnTo>
                  <a:pt x="5460" y="389395"/>
                </a:lnTo>
                <a:cubicBezTo>
                  <a:pt x="-1633" y="396125"/>
                  <a:pt x="-1815" y="407402"/>
                  <a:pt x="4914" y="414404"/>
                </a:cubicBezTo>
                <a:cubicBezTo>
                  <a:pt x="5096" y="414586"/>
                  <a:pt x="5278" y="414768"/>
                  <a:pt x="5460" y="414950"/>
                </a:cubicBezTo>
                <a:lnTo>
                  <a:pt x="35379" y="444869"/>
                </a:lnTo>
                <a:cubicBezTo>
                  <a:pt x="42109" y="451962"/>
                  <a:pt x="53386" y="452144"/>
                  <a:pt x="60388" y="445415"/>
                </a:cubicBezTo>
                <a:cubicBezTo>
                  <a:pt x="60570" y="445233"/>
                  <a:pt x="60752" y="445051"/>
                  <a:pt x="60934" y="444869"/>
                </a:cubicBezTo>
                <a:lnTo>
                  <a:pt x="165788" y="340106"/>
                </a:lnTo>
                <a:cubicBezTo>
                  <a:pt x="172881" y="346290"/>
                  <a:pt x="183612" y="345835"/>
                  <a:pt x="190160" y="339105"/>
                </a:cubicBezTo>
                <a:lnTo>
                  <a:pt x="198981" y="330284"/>
                </a:lnTo>
                <a:cubicBezTo>
                  <a:pt x="206075" y="323555"/>
                  <a:pt x="206256" y="312278"/>
                  <a:pt x="199527" y="305276"/>
                </a:cubicBezTo>
                <a:cubicBezTo>
                  <a:pt x="199345" y="305094"/>
                  <a:pt x="199163" y="304912"/>
                  <a:pt x="198981" y="304730"/>
                </a:cubicBezTo>
                <a:lnTo>
                  <a:pt x="192524" y="298273"/>
                </a:lnTo>
                <a:lnTo>
                  <a:pt x="220898" y="269354"/>
                </a:lnTo>
                <a:lnTo>
                  <a:pt x="306837" y="355293"/>
                </a:lnTo>
                <a:cubicBezTo>
                  <a:pt x="299380" y="399399"/>
                  <a:pt x="329208" y="441232"/>
                  <a:pt x="373314" y="448689"/>
                </a:cubicBezTo>
                <a:cubicBezTo>
                  <a:pt x="399414" y="453054"/>
                  <a:pt x="426060" y="444414"/>
                  <a:pt x="444611" y="425499"/>
                </a:cubicBezTo>
                <a:cubicBezTo>
                  <a:pt x="447885" y="421861"/>
                  <a:pt x="447521" y="416223"/>
                  <a:pt x="443884" y="412949"/>
                </a:cubicBezTo>
                <a:cubicBezTo>
                  <a:pt x="442974" y="412131"/>
                  <a:pt x="441792" y="411494"/>
                  <a:pt x="440610" y="411130"/>
                </a:cubicBezTo>
                <a:lnTo>
                  <a:pt x="390775" y="397762"/>
                </a:lnTo>
                <a:cubicBezTo>
                  <a:pt x="385864" y="396216"/>
                  <a:pt x="382044" y="392397"/>
                  <a:pt x="380316" y="387577"/>
                </a:cubicBezTo>
                <a:cubicBezTo>
                  <a:pt x="377770" y="380938"/>
                  <a:pt x="377406" y="373572"/>
                  <a:pt x="379407" y="366660"/>
                </a:cubicBezTo>
                <a:cubicBezTo>
                  <a:pt x="383136" y="352747"/>
                  <a:pt x="394867" y="342834"/>
                  <a:pt x="404870" y="345471"/>
                </a:cubicBezTo>
                <a:lnTo>
                  <a:pt x="454160" y="358749"/>
                </a:lnTo>
                <a:cubicBezTo>
                  <a:pt x="454979" y="358839"/>
                  <a:pt x="455797" y="358839"/>
                  <a:pt x="456525" y="358749"/>
                </a:cubicBezTo>
                <a:cubicBezTo>
                  <a:pt x="461435" y="358839"/>
                  <a:pt x="465437" y="354929"/>
                  <a:pt x="465528" y="350018"/>
                </a:cubicBezTo>
                <a:cubicBezTo>
                  <a:pt x="465619" y="348472"/>
                  <a:pt x="465255" y="347017"/>
                  <a:pt x="464618" y="345744"/>
                </a:cubicBezTo>
                <a:close/>
                <a:moveTo>
                  <a:pt x="355581" y="79380"/>
                </a:moveTo>
                <a:cubicBezTo>
                  <a:pt x="357218" y="77743"/>
                  <a:pt x="358127" y="75651"/>
                  <a:pt x="358127" y="73377"/>
                </a:cubicBezTo>
                <a:lnTo>
                  <a:pt x="358855" y="49733"/>
                </a:lnTo>
                <a:lnTo>
                  <a:pt x="409054" y="19905"/>
                </a:lnTo>
                <a:lnTo>
                  <a:pt x="430334" y="41185"/>
                </a:lnTo>
                <a:lnTo>
                  <a:pt x="401142" y="91293"/>
                </a:lnTo>
                <a:lnTo>
                  <a:pt x="377043" y="92202"/>
                </a:lnTo>
                <a:cubicBezTo>
                  <a:pt x="374769" y="92293"/>
                  <a:pt x="372587" y="93202"/>
                  <a:pt x="371041" y="94748"/>
                </a:cubicBezTo>
                <a:lnTo>
                  <a:pt x="262912" y="202695"/>
                </a:lnTo>
                <a:lnTo>
                  <a:pt x="247634" y="187417"/>
                </a:lnTo>
                <a:lnTo>
                  <a:pt x="355581" y="79380"/>
                </a:lnTo>
                <a:close/>
                <a:moveTo>
                  <a:pt x="48384" y="432319"/>
                </a:moveTo>
                <a:lnTo>
                  <a:pt x="18010" y="402127"/>
                </a:lnTo>
                <a:lnTo>
                  <a:pt x="123319" y="297091"/>
                </a:lnTo>
                <a:lnTo>
                  <a:pt x="138597" y="312369"/>
                </a:lnTo>
                <a:lnTo>
                  <a:pt x="153147" y="327465"/>
                </a:lnTo>
                <a:lnTo>
                  <a:pt x="48384" y="432319"/>
                </a:lnTo>
                <a:close/>
                <a:moveTo>
                  <a:pt x="177974" y="326101"/>
                </a:moveTo>
                <a:lnTo>
                  <a:pt x="166243" y="314279"/>
                </a:lnTo>
                <a:lnTo>
                  <a:pt x="161696" y="309732"/>
                </a:lnTo>
                <a:lnTo>
                  <a:pt x="124592" y="272264"/>
                </a:lnTo>
                <a:lnTo>
                  <a:pt x="133413" y="263443"/>
                </a:lnTo>
                <a:lnTo>
                  <a:pt x="186522" y="317280"/>
                </a:lnTo>
                <a:lnTo>
                  <a:pt x="177974" y="326101"/>
                </a:lnTo>
                <a:close/>
                <a:moveTo>
                  <a:pt x="179702" y="285632"/>
                </a:moveTo>
                <a:lnTo>
                  <a:pt x="164424" y="270354"/>
                </a:lnTo>
                <a:lnTo>
                  <a:pt x="192979" y="241799"/>
                </a:lnTo>
                <a:lnTo>
                  <a:pt x="208257" y="257077"/>
                </a:lnTo>
                <a:lnTo>
                  <a:pt x="179702" y="285632"/>
                </a:lnTo>
                <a:close/>
                <a:moveTo>
                  <a:pt x="409236" y="328284"/>
                </a:moveTo>
                <a:cubicBezTo>
                  <a:pt x="406598" y="327556"/>
                  <a:pt x="403870" y="327192"/>
                  <a:pt x="401142" y="327192"/>
                </a:cubicBezTo>
                <a:cubicBezTo>
                  <a:pt x="381862" y="328738"/>
                  <a:pt x="365857" y="342925"/>
                  <a:pt x="362037" y="361931"/>
                </a:cubicBezTo>
                <a:cubicBezTo>
                  <a:pt x="359036" y="372572"/>
                  <a:pt x="359582" y="383939"/>
                  <a:pt x="363765" y="394215"/>
                </a:cubicBezTo>
                <a:cubicBezTo>
                  <a:pt x="367585" y="404128"/>
                  <a:pt x="375769" y="411676"/>
                  <a:pt x="385955" y="414586"/>
                </a:cubicBezTo>
                <a:lnTo>
                  <a:pt x="418875" y="423407"/>
                </a:lnTo>
                <a:cubicBezTo>
                  <a:pt x="388865" y="441322"/>
                  <a:pt x="349942" y="431501"/>
                  <a:pt x="332027" y="401400"/>
                </a:cubicBezTo>
                <a:cubicBezTo>
                  <a:pt x="323661" y="387304"/>
                  <a:pt x="321023" y="370480"/>
                  <a:pt x="324752" y="354474"/>
                </a:cubicBezTo>
                <a:cubicBezTo>
                  <a:pt x="325388" y="351473"/>
                  <a:pt x="324479" y="348381"/>
                  <a:pt x="322387" y="346199"/>
                </a:cubicBezTo>
                <a:lnTo>
                  <a:pt x="122955" y="146494"/>
                </a:lnTo>
                <a:cubicBezTo>
                  <a:pt x="120136" y="143856"/>
                  <a:pt x="115862" y="143311"/>
                  <a:pt x="112497" y="145220"/>
                </a:cubicBezTo>
                <a:cubicBezTo>
                  <a:pt x="103312" y="150040"/>
                  <a:pt x="93127" y="152587"/>
                  <a:pt x="82850" y="152587"/>
                </a:cubicBezTo>
                <a:cubicBezTo>
                  <a:pt x="56205" y="152587"/>
                  <a:pt x="32378" y="135945"/>
                  <a:pt x="23375" y="110845"/>
                </a:cubicBezTo>
                <a:lnTo>
                  <a:pt x="43564" y="122122"/>
                </a:lnTo>
                <a:cubicBezTo>
                  <a:pt x="48293" y="124759"/>
                  <a:pt x="53568" y="126123"/>
                  <a:pt x="58933" y="126123"/>
                </a:cubicBezTo>
                <a:cubicBezTo>
                  <a:pt x="75302" y="125214"/>
                  <a:pt x="90035" y="115574"/>
                  <a:pt x="97492" y="100932"/>
                </a:cubicBezTo>
                <a:cubicBezTo>
                  <a:pt x="109496" y="79380"/>
                  <a:pt x="104858" y="53825"/>
                  <a:pt x="87125" y="43913"/>
                </a:cubicBezTo>
                <a:lnTo>
                  <a:pt x="61297" y="29362"/>
                </a:lnTo>
                <a:cubicBezTo>
                  <a:pt x="94218" y="17631"/>
                  <a:pt x="130503" y="34728"/>
                  <a:pt x="142234" y="67739"/>
                </a:cubicBezTo>
                <a:cubicBezTo>
                  <a:pt x="146327" y="79198"/>
                  <a:pt x="147054" y="91566"/>
                  <a:pt x="144326" y="103388"/>
                </a:cubicBezTo>
                <a:cubicBezTo>
                  <a:pt x="143689" y="106389"/>
                  <a:pt x="144599" y="109481"/>
                  <a:pt x="146691" y="111663"/>
                </a:cubicBezTo>
                <a:lnTo>
                  <a:pt x="346759" y="311641"/>
                </a:lnTo>
                <a:cubicBezTo>
                  <a:pt x="349488" y="314370"/>
                  <a:pt x="353671" y="315006"/>
                  <a:pt x="357127" y="313278"/>
                </a:cubicBezTo>
                <a:cubicBezTo>
                  <a:pt x="366312" y="308459"/>
                  <a:pt x="376497" y="305912"/>
                  <a:pt x="386773" y="305912"/>
                </a:cubicBezTo>
                <a:cubicBezTo>
                  <a:pt x="409236" y="305912"/>
                  <a:pt x="429970" y="317734"/>
                  <a:pt x="441337" y="337105"/>
                </a:cubicBezTo>
                <a:lnTo>
                  <a:pt x="409236" y="328284"/>
                </a:lnTo>
                <a:close/>
              </a:path>
            </a:pathLst>
          </a:custGeom>
          <a:solidFill>
            <a:schemeClr val="bg1"/>
          </a:solidFill>
          <a:ln w="893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48" name="Rectangle 47">
            <a:hlinkClick r:id="rId19" action="ppaction://hlinksldjump"/>
            <a:extLst>
              <a:ext uri="{FF2B5EF4-FFF2-40B4-BE49-F238E27FC236}">
                <a16:creationId xmlns:a16="http://schemas.microsoft.com/office/drawing/2014/main" id="{0A0558EB-7CA0-4F8C-BBC9-CAEB6EBCCB03}"/>
              </a:ext>
            </a:extLst>
          </p:cNvPr>
          <p:cNvSpPr/>
          <p:nvPr/>
        </p:nvSpPr>
        <p:spPr>
          <a:xfrm>
            <a:off x="1458550" y="3387850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1" name="Rectangle 50">
            <a:hlinkClick r:id="rId20" action="ppaction://hlinksldjump"/>
            <a:extLst>
              <a:ext uri="{FF2B5EF4-FFF2-40B4-BE49-F238E27FC236}">
                <a16:creationId xmlns:a16="http://schemas.microsoft.com/office/drawing/2014/main" id="{E1844832-A75C-4154-BA17-2DA680BB4DD7}"/>
              </a:ext>
            </a:extLst>
          </p:cNvPr>
          <p:cNvSpPr/>
          <p:nvPr/>
        </p:nvSpPr>
        <p:spPr>
          <a:xfrm>
            <a:off x="1458548" y="573384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2" name="Rectangle 51">
            <a:hlinkClick r:id="rId21" action="ppaction://hlinksldjump"/>
            <a:extLst>
              <a:ext uri="{FF2B5EF4-FFF2-40B4-BE49-F238E27FC236}">
                <a16:creationId xmlns:a16="http://schemas.microsoft.com/office/drawing/2014/main" id="{E452BCB4-4D83-4A3F-9090-EE7A4B5EBE14}"/>
              </a:ext>
            </a:extLst>
          </p:cNvPr>
          <p:cNvSpPr/>
          <p:nvPr/>
        </p:nvSpPr>
        <p:spPr>
          <a:xfrm>
            <a:off x="3720655" y="3393527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5" name="Rectangle 54">
            <a:hlinkClick r:id="rId22" action="ppaction://hlinksldjump"/>
            <a:extLst>
              <a:ext uri="{FF2B5EF4-FFF2-40B4-BE49-F238E27FC236}">
                <a16:creationId xmlns:a16="http://schemas.microsoft.com/office/drawing/2014/main" id="{82A38E10-1A7A-4FA6-8148-D25CE8766B16}"/>
              </a:ext>
            </a:extLst>
          </p:cNvPr>
          <p:cNvSpPr/>
          <p:nvPr/>
        </p:nvSpPr>
        <p:spPr>
          <a:xfrm>
            <a:off x="3720653" y="573952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58" name="Rectangle 57">
            <a:hlinkClick r:id="rId23" action="ppaction://hlinksldjump"/>
            <a:extLst>
              <a:ext uri="{FF2B5EF4-FFF2-40B4-BE49-F238E27FC236}">
                <a16:creationId xmlns:a16="http://schemas.microsoft.com/office/drawing/2014/main" id="{B64F2F94-F7C9-4332-B3F9-4108DB49CC9E}"/>
              </a:ext>
            </a:extLst>
          </p:cNvPr>
          <p:cNvSpPr/>
          <p:nvPr/>
        </p:nvSpPr>
        <p:spPr>
          <a:xfrm>
            <a:off x="5982760" y="3399204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0" name="Rectangle 59">
            <a:hlinkClick r:id="rId24" action="ppaction://hlinksldjump"/>
            <a:extLst>
              <a:ext uri="{FF2B5EF4-FFF2-40B4-BE49-F238E27FC236}">
                <a16:creationId xmlns:a16="http://schemas.microsoft.com/office/drawing/2014/main" id="{3DB9EC87-EC70-4A8D-ABB5-5127A7D89188}"/>
              </a:ext>
            </a:extLst>
          </p:cNvPr>
          <p:cNvSpPr/>
          <p:nvPr/>
        </p:nvSpPr>
        <p:spPr>
          <a:xfrm>
            <a:off x="5982758" y="574520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en-GB" sz="1600" dirty="0" err="1"/>
          </a:p>
        </p:txBody>
      </p:sp>
      <p:sp>
        <p:nvSpPr>
          <p:cNvPr id="62" name="Rectangle 61">
            <a:hlinkClick r:id="rId25" action="ppaction://hlinksldjump"/>
            <a:extLst>
              <a:ext uri="{FF2B5EF4-FFF2-40B4-BE49-F238E27FC236}">
                <a16:creationId xmlns:a16="http://schemas.microsoft.com/office/drawing/2014/main" id="{0782EF66-F6E5-4477-AEED-0837A58200A0}"/>
              </a:ext>
            </a:extLst>
          </p:cNvPr>
          <p:cNvSpPr/>
          <p:nvPr/>
        </p:nvSpPr>
        <p:spPr>
          <a:xfrm>
            <a:off x="8244865" y="3404881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69" name="Rectangle 68">
            <a:hlinkClick r:id="rId26" action="ppaction://hlinksldjump"/>
            <a:extLst>
              <a:ext uri="{FF2B5EF4-FFF2-40B4-BE49-F238E27FC236}">
                <a16:creationId xmlns:a16="http://schemas.microsoft.com/office/drawing/2014/main" id="{CD84535A-7DDF-4037-B004-0B921A1BF3D0}"/>
              </a:ext>
            </a:extLst>
          </p:cNvPr>
          <p:cNvSpPr/>
          <p:nvPr/>
        </p:nvSpPr>
        <p:spPr>
          <a:xfrm>
            <a:off x="8244863" y="575087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0" name="Rectangle 69">
            <a:hlinkClick r:id="rId27" action="ppaction://hlinksldjump"/>
            <a:extLst>
              <a:ext uri="{FF2B5EF4-FFF2-40B4-BE49-F238E27FC236}">
                <a16:creationId xmlns:a16="http://schemas.microsoft.com/office/drawing/2014/main" id="{670C3B11-E62B-4756-8466-A14340A064BC}"/>
              </a:ext>
            </a:extLst>
          </p:cNvPr>
          <p:cNvSpPr/>
          <p:nvPr/>
        </p:nvSpPr>
        <p:spPr>
          <a:xfrm>
            <a:off x="10506970" y="3410558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  <p:sp>
        <p:nvSpPr>
          <p:cNvPr id="71" name="Rectangle 70">
            <a:hlinkClick r:id="rId28" action="ppaction://hlinksldjump"/>
            <a:extLst>
              <a:ext uri="{FF2B5EF4-FFF2-40B4-BE49-F238E27FC236}">
                <a16:creationId xmlns:a16="http://schemas.microsoft.com/office/drawing/2014/main" id="{0DC8B974-2CAB-4895-A361-D5C23C9F0F96}"/>
              </a:ext>
            </a:extLst>
          </p:cNvPr>
          <p:cNvSpPr/>
          <p:nvPr/>
        </p:nvSpPr>
        <p:spPr>
          <a:xfrm>
            <a:off x="10506968" y="5756555"/>
            <a:ext cx="1195308" cy="21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178749775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RES-Q Option 2">
  <a:themeElements>
    <a:clrScheme name="RES-Q">
      <a:dk1>
        <a:srgbClr val="484848"/>
      </a:dk1>
      <a:lt1>
        <a:srgbClr val="FFFFFF"/>
      </a:lt1>
      <a:dk2>
        <a:srgbClr val="2955AC"/>
      </a:dk2>
      <a:lt2>
        <a:srgbClr val="F3F3F3"/>
      </a:lt2>
      <a:accent1>
        <a:srgbClr val="2955AC"/>
      </a:accent1>
      <a:accent2>
        <a:srgbClr val="70C6E0"/>
      </a:accent2>
      <a:accent3>
        <a:srgbClr val="D9F0F7"/>
      </a:accent3>
      <a:accent4>
        <a:srgbClr val="5CB85C"/>
      </a:accent4>
      <a:accent5>
        <a:srgbClr val="D9534F"/>
      </a:accent5>
      <a:accent6>
        <a:srgbClr val="484848"/>
      </a:accent6>
      <a:hlink>
        <a:srgbClr val="D9534F"/>
      </a:hlink>
      <a:folHlink>
        <a:srgbClr val="48484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t" anchorCtr="0"/>
      <a:lstStyle>
        <a:defPPr algn="l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accent5"/>
          </a:solidFill>
          <a:tailEnd type="oval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A6DE1258-39A2-2945-9072-8BE7ECCDA81F}" vid="{B8DDE78A-610C-3E43-B28E-6C810C23E004}"/>
    </a:ext>
  </a:extLst>
</a:theme>
</file>

<file path=ppt/theme/theme2.xml><?xml version="1.0" encoding="utf-8"?>
<a:theme xmlns:a="http://schemas.openxmlformats.org/drawingml/2006/main" name="Office Theme">
  <a:themeElements>
    <a:clrScheme name="IQVIA">
      <a:dk1>
        <a:srgbClr val="2B3A42"/>
      </a:dk1>
      <a:lt1>
        <a:sysClr val="window" lastClr="FFFFFF"/>
      </a:lt1>
      <a:dk2>
        <a:srgbClr val="005587"/>
      </a:dk2>
      <a:lt2>
        <a:srgbClr val="00A3E0"/>
      </a:lt2>
      <a:accent1>
        <a:srgbClr val="FE8A12"/>
      </a:accent1>
      <a:accent2>
        <a:srgbClr val="43B02A"/>
      </a:accent2>
      <a:accent3>
        <a:srgbClr val="027223"/>
      </a:accent3>
      <a:accent4>
        <a:srgbClr val="00C7B1"/>
      </a:accent4>
      <a:accent5>
        <a:srgbClr val="FFD100"/>
      </a:accent5>
      <a:accent6>
        <a:srgbClr val="3F5765"/>
      </a:accent6>
      <a:hlink>
        <a:srgbClr val="2B3A42"/>
      </a:hlink>
      <a:folHlink>
        <a:srgbClr val="0055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IQVIA">
      <a:dk1>
        <a:srgbClr val="2B3A42"/>
      </a:dk1>
      <a:lt1>
        <a:sysClr val="window" lastClr="FFFFFF"/>
      </a:lt1>
      <a:dk2>
        <a:srgbClr val="005587"/>
      </a:dk2>
      <a:lt2>
        <a:srgbClr val="00A3E0"/>
      </a:lt2>
      <a:accent1>
        <a:srgbClr val="FE8A12"/>
      </a:accent1>
      <a:accent2>
        <a:srgbClr val="43B02A"/>
      </a:accent2>
      <a:accent3>
        <a:srgbClr val="027223"/>
      </a:accent3>
      <a:accent4>
        <a:srgbClr val="00C7B1"/>
      </a:accent4>
      <a:accent5>
        <a:srgbClr val="FFD100"/>
      </a:accent5>
      <a:accent6>
        <a:srgbClr val="3F5765"/>
      </a:accent6>
      <a:hlink>
        <a:srgbClr val="2B3A42"/>
      </a:hlink>
      <a:folHlink>
        <a:srgbClr val="0055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368</TotalTime>
  <Words>4929</Words>
  <Application>Microsoft Macintosh PowerPoint</Application>
  <PresentationFormat>Widescreen</PresentationFormat>
  <Paragraphs>565</Paragraphs>
  <Slides>38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Arial Narrow</vt:lpstr>
      <vt:lpstr>Calibri</vt:lpstr>
      <vt:lpstr>Wingdings</vt:lpstr>
      <vt:lpstr>RES-Q Option 2</vt:lpstr>
      <vt:lpstr>Como usar a ferramenta, RESQ </vt:lpstr>
      <vt:lpstr>Objetivos desta apresentação</vt:lpstr>
      <vt:lpstr>Fucionalidade do RES-Q</vt:lpstr>
      <vt:lpstr>Fucionalidade do RES-Q</vt:lpstr>
      <vt:lpstr>Definição de coordenador local e utilizador</vt:lpstr>
      <vt:lpstr>Como registar o seu centro/hospital como coordenador local em 4 simples passos</vt:lpstr>
      <vt:lpstr>Fucionalidade do RES-Q</vt:lpstr>
      <vt:lpstr>Como registar um utilizador num centro/hospital registado</vt:lpstr>
      <vt:lpstr>Fucionalidade do RES-Q</vt:lpstr>
      <vt:lpstr>Como fazer login no seu centro/hospital como coordenador local ou como utilizador </vt:lpstr>
      <vt:lpstr>Fucionalidade do RES-Q</vt:lpstr>
      <vt:lpstr>Como registar um novo doente</vt:lpstr>
      <vt:lpstr>Pode escolher entre 2 formulários para monitorização</vt:lpstr>
      <vt:lpstr>Comece a introduzir a informação do doente no formulário</vt:lpstr>
      <vt:lpstr>Fucionalidade do RES-Q</vt:lpstr>
      <vt:lpstr>Usar o Dashboard para monitorizar o desempenho do seu centro/ hospital</vt:lpstr>
      <vt:lpstr>Usar o Dashboard para monitorizar o desempenho do seu centro/ hospital</vt:lpstr>
      <vt:lpstr>PowerPoint Presentation</vt:lpstr>
      <vt:lpstr>PowerPoint Presentation</vt:lpstr>
      <vt:lpstr>Fucionalidade do RES-Q</vt:lpstr>
      <vt:lpstr>Como descarregar os relatórios do seu hospital</vt:lpstr>
      <vt:lpstr>RES-Q oferece aos hospitais a facilidade de descarregar relatórios prontos a usar em 3 formatos Excel, powerpoint e dados em bruto</vt:lpstr>
      <vt:lpstr>Excel, powerpoint e dados brutos sob a forma de relatório trimestral, bianual e anual</vt:lpstr>
      <vt:lpstr>Fucionalidade do RES-Q</vt:lpstr>
      <vt:lpstr>Métricas RES-Q em tempo real, atualizadas a cada hora  Todos podem ver estes dados na página inicial do website RES-Q</vt:lpstr>
      <vt:lpstr>Pode monitorizar a evolução trimestral e ver a progressão dos parâmetros-chave</vt:lpstr>
      <vt:lpstr>Fucionalidade do RES-Q</vt:lpstr>
      <vt:lpstr>Utilização de RES-Q para obter prémios WSO/ ESO Angels </vt:lpstr>
      <vt:lpstr>Dashboard com os critérios dos prémios WSO/ ESO Angels atualizados de hora a hora</vt:lpstr>
      <vt:lpstr>Como funciona o processo de atribuiçao de prémios</vt:lpstr>
      <vt:lpstr>Fazer parte do registo RES-Q permite-lhe participar nos prémios trimestrais WSO/ ESO Angels, concedidos aos hospitais qualificados para a prestação de cuidados de excelência no AVC</vt:lpstr>
      <vt:lpstr>Fucionalidade do RES-Q</vt:lpstr>
      <vt:lpstr>Políticas de Privacidade e de Proteção de Dados</vt:lpstr>
      <vt:lpstr>Acesso a terceiros</vt:lpstr>
      <vt:lpstr>Cobertura de dados RES-Q - Metodologia</vt:lpstr>
      <vt:lpstr>Fucionalidade do RES-Q</vt:lpstr>
      <vt:lpstr>A equipa central da RES-Q está sediada no Centro Internacional de Investigação Clínica no hospital universitário St Anne, Brno, República Checa.</vt:lpstr>
      <vt:lpstr>Deixe-nos ajudá-lo a melhorar a qualidade dos cuidados no AVC  com RES-Q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SEDANI, RUPAL</dc:creator>
  <cp:lastModifiedBy>Teigan Harbour</cp:lastModifiedBy>
  <cp:revision>343</cp:revision>
  <cp:lastPrinted>2019-08-20T20:33:24Z</cp:lastPrinted>
  <dcterms:created xsi:type="dcterms:W3CDTF">2021-03-31T14:06:35Z</dcterms:created>
  <dcterms:modified xsi:type="dcterms:W3CDTF">2021-06-09T08:51:31Z</dcterms:modified>
</cp:coreProperties>
</file>